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6" r:id="rId2"/>
    <p:sldId id="267" r:id="rId3"/>
    <p:sldId id="256" r:id="rId4"/>
    <p:sldId id="257" r:id="rId5"/>
    <p:sldId id="258" r:id="rId6"/>
    <p:sldId id="259" r:id="rId7"/>
    <p:sldId id="279" r:id="rId8"/>
    <p:sldId id="260" r:id="rId9"/>
    <p:sldId id="268" r:id="rId10"/>
    <p:sldId id="273" r:id="rId11"/>
    <p:sldId id="262" r:id="rId12"/>
    <p:sldId id="270" r:id="rId13"/>
    <p:sldId id="271" r:id="rId14"/>
    <p:sldId id="276" r:id="rId15"/>
    <p:sldId id="272" r:id="rId16"/>
    <p:sldId id="274" r:id="rId17"/>
    <p:sldId id="275" r:id="rId18"/>
    <p:sldId id="277" r:id="rId19"/>
    <p:sldId id="278" r:id="rId20"/>
    <p:sldId id="265" r:id="rId21"/>
    <p:sldId id="269" r:id="rId22"/>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39" userDrawn="1">
          <p15:clr>
            <a:srgbClr val="A4A3A4"/>
          </p15:clr>
        </p15:guide>
        <p15:guide id="2" pos="584" userDrawn="1">
          <p15:clr>
            <a:srgbClr val="A4A3A4"/>
          </p15:clr>
        </p15:guide>
        <p15:guide id="3" orient="horz" pos="37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94660"/>
  </p:normalViewPr>
  <p:slideViewPr>
    <p:cSldViewPr snapToGrid="0" snapToObjects="1">
      <p:cViewPr varScale="1">
        <p:scale>
          <a:sx n="68" d="100"/>
          <a:sy n="68" d="100"/>
        </p:scale>
        <p:origin x="230" y="77"/>
      </p:cViewPr>
      <p:guideLst>
        <p:guide orient="horz" pos="839"/>
        <p:guide pos="584"/>
        <p:guide orient="horz" pos="376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018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Flipkart Web Scraping and EDA project involves three main phases. The first phase is web scraping, where data for smartphones, laptops, and tablets is extracted using Python libraries like Requests and BeautifulSoup. Second comes data cleaning, which organizes this unstructured data into a structured format. Lastly, we apply exploratory data analysis to derive meaningful insights from the cleaned data.</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To overcome the existing challenges, our objectives focus on the systematic collection of product details and the subsequent cleaning of this data. We aim to employ exploratory data analysis to reveal essential insights that can drive decision-making and strategy.</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project focuses on several objectives crucial for effective analysis. Firstly, we will extract relevant product information from Flipkart. Next, we will clean and standardize this data to prepare it for analysis. After that, the datasets comprising smartphones, laptops, and tablets will be merged for comprehensive insights. Finally, we will visualize trends relating to pricing, brands, and RAM to uncover valuable patterns.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Key tools used in data analysis include Python as the primary programming language, complemented by important libraries for web scraping like Requests and BeautifulSoup. For data manipulation, Pandas and NumPy are essential, while visualization is efficiently conducted with Matplotlib and Seaborn. Jupyter Notebook serves as the platform for executing these analyses.</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web scraping workflow is vital for gathering information online. First, requests are made to retrieve HTML pages. Following that, BeautifulSoup allows for parsing the HTML to find and extract important data such as prices and specifications. Lastly, pagination is an important aspect for continuity in data collection, allowing for a detailed overview across multiple pages.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dataset overview highlights the various attributes that are integrated for a comprehensive analysis of products like laptops, mobiles, and tablets. This includes key aspects such as product price, brand, model, and color. Additionally, it covers technical specifications like RAM, ROM, battery capacity, display size, processor details, and camera capabilities. Lastly, products are categorized into laptops, mobiles, and tablets to facilitate targeted insights and comparisons.</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Tree>
    <p:extLst>
      <p:ext uri="{BB962C8B-B14F-4D97-AF65-F5344CB8AC3E}">
        <p14:creationId xmlns:p14="http://schemas.microsoft.com/office/powerpoint/2010/main" val="306070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Tree>
    <p:extLst>
      <p:ext uri="{BB962C8B-B14F-4D97-AF65-F5344CB8AC3E}">
        <p14:creationId xmlns:p14="http://schemas.microsoft.com/office/powerpoint/2010/main" val="3126820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conclusion highlights the key takeaways from the Flipkart Web Scraping and EDA project. It emphasizes the effective strategies employed for web data extraction and cleaning, which are critical for any data-driven analysis. Additionally, it points out the insightful applications of analytical techniques that help in understanding market trends and consumer behavior. Finally, it underlines how this project equips aspiring Data Analysts with practical data science skills, enhancing their readiness for real-world challenges.</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avipatiharikapriya.com" TargetMode="External"/><Relationship Id="rId2" Type="http://schemas.openxmlformats.org/officeDocument/2006/relationships/hyperlink" Target="https://github.com/GrandhiDeekshita"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8;p1">
            <a:extLst>
              <a:ext uri="{FF2B5EF4-FFF2-40B4-BE49-F238E27FC236}">
                <a16:creationId xmlns:a16="http://schemas.microsoft.com/office/drawing/2014/main" id="{AEC8201F-6BB3-32EE-DF89-E3D9D493E038}"/>
              </a:ext>
            </a:extLst>
          </p:cNvPr>
          <p:cNvPicPr preferRelativeResize="0"/>
          <p:nvPr/>
        </p:nvPicPr>
        <p:blipFill rotWithShape="1">
          <a:blip r:embed="rId2">
            <a:alphaModFix/>
          </a:blip>
          <a:srcRect/>
          <a:stretch/>
        </p:blipFill>
        <p:spPr>
          <a:xfrm>
            <a:off x="413488" y="297712"/>
            <a:ext cx="15842512" cy="7634176"/>
          </a:xfrm>
          <a:prstGeom prst="rect">
            <a:avLst/>
          </a:prstGeom>
          <a:noFill/>
          <a:ln>
            <a:noFill/>
          </a:ln>
        </p:spPr>
      </p:pic>
      <p:pic>
        <p:nvPicPr>
          <p:cNvPr id="5" name="Picture 4">
            <a:extLst>
              <a:ext uri="{FF2B5EF4-FFF2-40B4-BE49-F238E27FC236}">
                <a16:creationId xmlns:a16="http://schemas.microsoft.com/office/drawing/2014/main" id="{33301445-323D-3299-2135-393666A1D99A}"/>
              </a:ext>
            </a:extLst>
          </p:cNvPr>
          <p:cNvPicPr>
            <a:picLocks noChangeAspect="1"/>
          </p:cNvPicPr>
          <p:nvPr/>
        </p:nvPicPr>
        <p:blipFill>
          <a:blip r:embed="rId3"/>
          <a:stretch>
            <a:fillRect/>
          </a:stretch>
        </p:blipFill>
        <p:spPr>
          <a:xfrm>
            <a:off x="13099311" y="7931888"/>
            <a:ext cx="2955852" cy="1041989"/>
          </a:xfrm>
          <a:prstGeom prst="rect">
            <a:avLst/>
          </a:prstGeom>
        </p:spPr>
      </p:pic>
      <p:pic>
        <p:nvPicPr>
          <p:cNvPr id="1028" name="Picture 4" descr="How to List Products on Flipkart: The ...">
            <a:extLst>
              <a:ext uri="{FF2B5EF4-FFF2-40B4-BE49-F238E27FC236}">
                <a16:creationId xmlns:a16="http://schemas.microsoft.com/office/drawing/2014/main" id="{3FBE1F35-E7FB-6E16-BCFB-181C68232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050" y="4572000"/>
            <a:ext cx="3009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A9D6E0-A9DE-2EE6-9E29-D2E304E73C8D}"/>
              </a:ext>
            </a:extLst>
          </p:cNvPr>
          <p:cNvSpPr txBox="1"/>
          <p:nvPr/>
        </p:nvSpPr>
        <p:spPr>
          <a:xfrm>
            <a:off x="594360" y="6302044"/>
            <a:ext cx="16459200" cy="523220"/>
          </a:xfrm>
          <a:prstGeom prst="rect">
            <a:avLst/>
          </a:prstGeom>
          <a:noFill/>
        </p:spPr>
        <p:txBody>
          <a:bodyPr wrap="square" rtlCol="0">
            <a:spAutoFit/>
          </a:bodyPr>
          <a:lstStyle/>
          <a:p>
            <a:r>
              <a:rPr lang="en-IN" sz="2800" b="1" dirty="0">
                <a:latin typeface="Poppins" panose="00000500000000000000" pitchFamily="2" charset="0"/>
                <a:cs typeface="Poppins" panose="00000500000000000000" pitchFamily="2" charset="0"/>
              </a:rPr>
              <a:t>Title: Web Scraping and Exploratory Data Analysis of Flipkart Product Sales Data</a:t>
            </a:r>
          </a:p>
        </p:txBody>
      </p:sp>
    </p:spTree>
    <p:extLst>
      <p:ext uri="{BB962C8B-B14F-4D97-AF65-F5344CB8AC3E}">
        <p14:creationId xmlns:p14="http://schemas.microsoft.com/office/powerpoint/2010/main" val="4290094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4E6084-B5B6-34BE-09A6-9E6CCA07F20D}"/>
              </a:ext>
            </a:extLst>
          </p:cNvPr>
          <p:cNvSpPr txBox="1"/>
          <p:nvPr/>
        </p:nvSpPr>
        <p:spPr>
          <a:xfrm>
            <a:off x="907943" y="419958"/>
            <a:ext cx="8123274"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Cleaning Steps </a:t>
            </a:r>
            <a:endParaRPr lang="en-IN" sz="4400" dirty="0">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D0432458-C0B7-AC0E-C500-166A51674F29}"/>
              </a:ext>
            </a:extLst>
          </p:cNvPr>
          <p:cNvPicPr>
            <a:picLocks noChangeAspect="1"/>
          </p:cNvPicPr>
          <p:nvPr/>
        </p:nvPicPr>
        <p:blipFill>
          <a:blip r:embed="rId2"/>
          <a:stretch>
            <a:fillRect/>
          </a:stretch>
        </p:blipFill>
        <p:spPr>
          <a:xfrm>
            <a:off x="9045749" y="1527160"/>
            <a:ext cx="6731000" cy="5351577"/>
          </a:xfrm>
          <a:prstGeom prst="rect">
            <a:avLst/>
          </a:prstGeom>
        </p:spPr>
      </p:pic>
      <p:sp>
        <p:nvSpPr>
          <p:cNvPr id="10" name="TextBox 9">
            <a:extLst>
              <a:ext uri="{FF2B5EF4-FFF2-40B4-BE49-F238E27FC236}">
                <a16:creationId xmlns:a16="http://schemas.microsoft.com/office/drawing/2014/main" id="{BE2B8657-70D9-387F-6EE0-3FEBE1EA5A1B}"/>
              </a:ext>
            </a:extLst>
          </p:cNvPr>
          <p:cNvSpPr txBox="1"/>
          <p:nvPr/>
        </p:nvSpPr>
        <p:spPr>
          <a:xfrm>
            <a:off x="900677" y="1706308"/>
            <a:ext cx="8130540" cy="3970318"/>
          </a:xfrm>
          <a:prstGeom prst="rect">
            <a:avLst/>
          </a:prstGeom>
          <a:noFill/>
        </p:spPr>
        <p:txBody>
          <a:bodyPr wrap="square">
            <a:spAutoFit/>
          </a:bodyPr>
          <a:lstStyle/>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Removed unwanted characters and symbols</a:t>
            </a:r>
            <a:r>
              <a:rPr lang="en-US" dirty="0">
                <a:latin typeface="Poppins" panose="00000500000000000000" pitchFamily="2" charset="0"/>
                <a:cs typeface="Poppins" panose="00000500000000000000" pitchFamily="2" charset="0"/>
              </a:rPr>
              <a:t> such as ₹, commas, and extra spaces from product prices and ratings.</a:t>
            </a:r>
          </a:p>
          <a:p>
            <a:pPr marL="285750" indent="-28575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Standardized and reformatted brand and model names</a:t>
            </a:r>
            <a:r>
              <a:rPr lang="en-US" dirty="0">
                <a:latin typeface="Poppins" panose="00000500000000000000" pitchFamily="2" charset="0"/>
                <a:cs typeface="Poppins" panose="00000500000000000000" pitchFamily="2" charset="0"/>
              </a:rPr>
              <a:t> for consistent entries across the dataset.</a:t>
            </a:r>
          </a:p>
          <a:p>
            <a:pPr marL="285750" indent="-28575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Converted price and rating columns</a:t>
            </a:r>
            <a:r>
              <a:rPr lang="en-US" dirty="0">
                <a:latin typeface="Poppins" panose="00000500000000000000" pitchFamily="2" charset="0"/>
                <a:cs typeface="Poppins" panose="00000500000000000000" pitchFamily="2" charset="0"/>
              </a:rPr>
              <a:t> from string/object to numeric type for proper analysis.</a:t>
            </a:r>
          </a:p>
          <a:p>
            <a:pPr marL="285750" indent="-28575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Handled missing or incomplete values</a:t>
            </a:r>
            <a:r>
              <a:rPr lang="en-US" dirty="0">
                <a:latin typeface="Poppins" panose="00000500000000000000" pitchFamily="2" charset="0"/>
                <a:cs typeface="Poppins" panose="00000500000000000000" pitchFamily="2" charset="0"/>
              </a:rPr>
              <a:t> in columns like RAM, ROM, and Display by filling with defaults or removing null entries.</a:t>
            </a:r>
          </a:p>
          <a:p>
            <a:pPr marL="285750" indent="-28575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a:latin typeface="Poppins" panose="00000500000000000000" pitchFamily="2" charset="0"/>
                <a:cs typeface="Poppins" panose="00000500000000000000" pitchFamily="2" charset="0"/>
              </a:rPr>
              <a:t>Merged data from multiple categories</a:t>
            </a:r>
            <a:r>
              <a:rPr lang="en-US" dirty="0">
                <a:latin typeface="Poppins" panose="00000500000000000000" pitchFamily="2" charset="0"/>
                <a:cs typeface="Poppins" panose="00000500000000000000" pitchFamily="2" charset="0"/>
              </a:rPr>
              <a:t> (Mobiles, Laptops, Tablets) into one unified dataset for analysis.</a:t>
            </a:r>
            <a:endParaRPr lang="en-IN"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16D03869-2C00-1F21-C2F4-4FB17758D827}"/>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4" name="Rounded Rectangle 4">
            <a:extLst>
              <a:ext uri="{FF2B5EF4-FFF2-40B4-BE49-F238E27FC236}">
                <a16:creationId xmlns:a16="http://schemas.microsoft.com/office/drawing/2014/main" id="{242B5CB2-9F72-A525-B4CC-E4D0E1059007}"/>
              </a:ext>
            </a:extLst>
          </p:cNvPr>
          <p:cNvSpPr/>
          <p:nvPr/>
        </p:nvSpPr>
        <p:spPr>
          <a:xfrm>
            <a:off x="927100" y="1046063"/>
            <a:ext cx="5971677"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413130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7100" y="776846"/>
            <a:ext cx="14249400"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Dataset Overview</a:t>
            </a:r>
          </a:p>
        </p:txBody>
      </p:sp>
      <p:sp>
        <p:nvSpPr>
          <p:cNvPr id="3" name="TextBox 2"/>
          <p:cNvSpPr txBox="1"/>
          <p:nvPr/>
        </p:nvSpPr>
        <p:spPr>
          <a:xfrm>
            <a:off x="7322820" y="1290320"/>
            <a:ext cx="6731000" cy="1117600"/>
          </a:xfrm>
          <a:prstGeom prst="rect">
            <a:avLst/>
          </a:prstGeom>
          <a:noFill/>
        </p:spPr>
        <p:txBody>
          <a:bodyPr wrap="square" lIns="0" tIns="0" rIns="0" bIns="0">
            <a:spAutoFit/>
          </a:bodyPr>
          <a:lstStyle/>
          <a:p>
            <a:pPr algn="l">
              <a:lnSpc>
                <a:spcPct val="133000"/>
              </a:lnSpc>
              <a:defRPr sz="1800" b="0" i="0">
                <a:solidFill>
                  <a:srgbClr val="374151"/>
                </a:solidFill>
                <a:latin typeface="Poppins"/>
              </a:defRPr>
            </a:pPr>
            <a:r>
              <a:rPr sz="1800" b="0" i="0" dirty="0">
                <a:solidFill>
                  <a:srgbClr val="374151"/>
                </a:solidFill>
                <a:latin typeface="Poppins"/>
              </a:rPr>
              <a:t>The dataset provides insights into various product specifications and characteristics, useful for comparisons and analysis.</a:t>
            </a:r>
          </a:p>
        </p:txBody>
      </p:sp>
      <p:sp>
        <p:nvSpPr>
          <p:cNvPr id="5" name="TextBox 4"/>
          <p:cNvSpPr txBox="1"/>
          <p:nvPr/>
        </p:nvSpPr>
        <p:spPr>
          <a:xfrm>
            <a:off x="8135620" y="2814320"/>
            <a:ext cx="5918200" cy="3556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Key Attributes</a:t>
            </a:r>
          </a:p>
        </p:txBody>
      </p:sp>
      <p:sp>
        <p:nvSpPr>
          <p:cNvPr id="6" name="Rounded Rectangle 5"/>
          <p:cNvSpPr/>
          <p:nvPr/>
        </p:nvSpPr>
        <p:spPr>
          <a:xfrm>
            <a:off x="8135620" y="3271520"/>
            <a:ext cx="609600" cy="25400"/>
          </a:xfrm>
          <a:prstGeom prst="roundRect">
            <a:avLst>
              <a:gd name="adj" fmla="val 2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7" name="TextBox 6"/>
          <p:cNvSpPr txBox="1"/>
          <p:nvPr/>
        </p:nvSpPr>
        <p:spPr>
          <a:xfrm>
            <a:off x="8135620" y="3449320"/>
            <a:ext cx="5918200" cy="990600"/>
          </a:xfrm>
          <a:prstGeom prst="rect">
            <a:avLst/>
          </a:prstGeom>
          <a:noFill/>
        </p:spPr>
        <p:txBody>
          <a:bodyPr wrap="square" lIns="0" tIns="0" rIns="0" bIns="0">
            <a:spAutoFit/>
          </a:bodyPr>
          <a:lstStyle/>
          <a:p>
            <a:pPr algn="l">
              <a:lnSpc>
                <a:spcPct val="133000"/>
              </a:lnSpc>
              <a:defRPr sz="1600" b="0" i="0">
                <a:solidFill>
                  <a:srgbClr val="374151"/>
                </a:solidFill>
                <a:latin typeface="Poppins"/>
              </a:defRPr>
            </a:pPr>
            <a:r>
              <a:rPr sz="1600" b="0" i="0">
                <a:solidFill>
                  <a:srgbClr val="374151"/>
                </a:solidFill>
                <a:latin typeface="Poppins"/>
              </a:rPr>
              <a:t>The dataset includes essential product details such as price, brand, model, and color to aid user choice and comparisons.</a:t>
            </a:r>
          </a:p>
        </p:txBody>
      </p:sp>
      <p:sp>
        <p:nvSpPr>
          <p:cNvPr id="9" name="TextBox 8"/>
          <p:cNvSpPr txBox="1"/>
          <p:nvPr/>
        </p:nvSpPr>
        <p:spPr>
          <a:xfrm>
            <a:off x="8135620" y="4744720"/>
            <a:ext cx="5918200" cy="3556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Technical Specifications</a:t>
            </a:r>
          </a:p>
        </p:txBody>
      </p:sp>
      <p:sp>
        <p:nvSpPr>
          <p:cNvPr id="10" name="Rounded Rectangle 9"/>
          <p:cNvSpPr/>
          <p:nvPr/>
        </p:nvSpPr>
        <p:spPr>
          <a:xfrm>
            <a:off x="8135620" y="5201920"/>
            <a:ext cx="609600" cy="25400"/>
          </a:xfrm>
          <a:prstGeom prst="roundRect">
            <a:avLst>
              <a:gd name="adj" fmla="val 2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11" name="TextBox 10"/>
          <p:cNvSpPr txBox="1"/>
          <p:nvPr/>
        </p:nvSpPr>
        <p:spPr>
          <a:xfrm>
            <a:off x="8135620" y="5379720"/>
            <a:ext cx="5918200" cy="990600"/>
          </a:xfrm>
          <a:prstGeom prst="rect">
            <a:avLst/>
          </a:prstGeom>
          <a:noFill/>
        </p:spPr>
        <p:txBody>
          <a:bodyPr wrap="square" lIns="0" tIns="0" rIns="0" bIns="0">
            <a:spAutoFit/>
          </a:bodyPr>
          <a:lstStyle/>
          <a:p>
            <a:pPr algn="l">
              <a:lnSpc>
                <a:spcPct val="133000"/>
              </a:lnSpc>
              <a:defRPr sz="1600" b="0" i="0">
                <a:solidFill>
                  <a:srgbClr val="374151"/>
                </a:solidFill>
                <a:latin typeface="Poppins"/>
              </a:defRPr>
            </a:pPr>
            <a:r>
              <a:rPr sz="1600" b="0" i="0" dirty="0">
                <a:solidFill>
                  <a:srgbClr val="374151"/>
                </a:solidFill>
                <a:latin typeface="Poppins"/>
              </a:rPr>
              <a:t>Information on RAM, ROM, battery, display size, processor, and camera enhances understanding of product capabilities.</a:t>
            </a:r>
          </a:p>
        </p:txBody>
      </p:sp>
      <p:sp>
        <p:nvSpPr>
          <p:cNvPr id="13" name="TextBox 12"/>
          <p:cNvSpPr txBox="1"/>
          <p:nvPr/>
        </p:nvSpPr>
        <p:spPr>
          <a:xfrm>
            <a:off x="8135620" y="6675120"/>
            <a:ext cx="5918200" cy="3556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Product Categories</a:t>
            </a:r>
          </a:p>
        </p:txBody>
      </p:sp>
      <p:sp>
        <p:nvSpPr>
          <p:cNvPr id="14" name="Rounded Rectangle 13"/>
          <p:cNvSpPr/>
          <p:nvPr/>
        </p:nvSpPr>
        <p:spPr>
          <a:xfrm>
            <a:off x="8135620" y="7132320"/>
            <a:ext cx="609600" cy="25400"/>
          </a:xfrm>
          <a:prstGeom prst="roundRect">
            <a:avLst>
              <a:gd name="adj" fmla="val 2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15" name="TextBox 14"/>
          <p:cNvSpPr txBox="1"/>
          <p:nvPr/>
        </p:nvSpPr>
        <p:spPr>
          <a:xfrm>
            <a:off x="8135620" y="7310120"/>
            <a:ext cx="5918200" cy="660400"/>
          </a:xfrm>
          <a:prstGeom prst="rect">
            <a:avLst/>
          </a:prstGeom>
          <a:noFill/>
        </p:spPr>
        <p:txBody>
          <a:bodyPr wrap="square" lIns="0" tIns="0" rIns="0" bIns="0">
            <a:spAutoFit/>
          </a:bodyPr>
          <a:lstStyle/>
          <a:p>
            <a:pPr algn="l">
              <a:defRPr sz="1600" b="0" i="0">
                <a:solidFill>
                  <a:srgbClr val="374151"/>
                </a:solidFill>
                <a:latin typeface="Poppins"/>
              </a:defRPr>
            </a:pPr>
            <a:r>
              <a:rPr sz="1600" b="0" i="0">
                <a:solidFill>
                  <a:srgbClr val="374151"/>
                </a:solidFill>
                <a:latin typeface="Poppins"/>
              </a:rPr>
              <a:t>Categorization into Laptops, Mobiles, and Tablets for tailored user experiences and insights.</a:t>
            </a:r>
          </a:p>
        </p:txBody>
      </p:sp>
      <p:sp>
        <p:nvSpPr>
          <p:cNvPr id="16" name="Rounded Rectangle 15"/>
          <p:cNvSpPr/>
          <p:nvPr/>
        </p:nvSpPr>
        <p:spPr>
          <a:xfrm>
            <a:off x="1524000" y="3124200"/>
            <a:ext cx="5689600" cy="4064000"/>
          </a:xfrm>
          <a:prstGeom prst="roundRect">
            <a:avLst>
              <a:gd name="adj" fmla="val 5000"/>
            </a:avLst>
          </a:prstGeom>
          <a:no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pic>
        <p:nvPicPr>
          <p:cNvPr id="17" name="Picture 16" descr="2ab29833-653e-4d20-a80e-4a12d6990e93.png"/>
          <p:cNvPicPr>
            <a:picLocks noChangeAspect="1"/>
          </p:cNvPicPr>
          <p:nvPr/>
        </p:nvPicPr>
        <p:blipFill>
          <a:blip r:embed="rId3"/>
          <a:stretch>
            <a:fillRect/>
          </a:stretch>
        </p:blipFill>
        <p:spPr>
          <a:xfrm>
            <a:off x="1524000" y="3169920"/>
            <a:ext cx="5689600" cy="4018280"/>
          </a:xfrm>
          <a:prstGeom prst="rect">
            <a:avLst/>
          </a:prstGeom>
        </p:spPr>
      </p:pic>
      <p:pic>
        <p:nvPicPr>
          <p:cNvPr id="18" name="Picture 17">
            <a:extLst>
              <a:ext uri="{FF2B5EF4-FFF2-40B4-BE49-F238E27FC236}">
                <a16:creationId xmlns:a16="http://schemas.microsoft.com/office/drawing/2014/main" id="{EBD5B2C6-F988-10F1-6E5A-928C65F078E1}"/>
              </a:ext>
            </a:extLst>
          </p:cNvPr>
          <p:cNvPicPr>
            <a:picLocks noChangeAspect="1"/>
          </p:cNvPicPr>
          <p:nvPr/>
        </p:nvPicPr>
        <p:blipFill>
          <a:blip r:embed="rId4"/>
          <a:stretch>
            <a:fillRect/>
          </a:stretch>
        </p:blipFill>
        <p:spPr>
          <a:xfrm>
            <a:off x="13099311" y="7931888"/>
            <a:ext cx="2955852" cy="1041989"/>
          </a:xfrm>
          <a:prstGeom prst="rect">
            <a:avLst/>
          </a:prstGeom>
        </p:spPr>
      </p:pic>
      <p:sp>
        <p:nvSpPr>
          <p:cNvPr id="19" name="Rounded Rectangle 4">
            <a:extLst>
              <a:ext uri="{FF2B5EF4-FFF2-40B4-BE49-F238E27FC236}">
                <a16:creationId xmlns:a16="http://schemas.microsoft.com/office/drawing/2014/main" id="{D395D890-7293-B884-73BE-255E56B9DEF2}"/>
              </a:ext>
            </a:extLst>
          </p:cNvPr>
          <p:cNvSpPr/>
          <p:nvPr/>
        </p:nvSpPr>
        <p:spPr>
          <a:xfrm>
            <a:off x="927100" y="1244601"/>
            <a:ext cx="512064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8E3C8C-637B-F626-431E-00B46C474F81}"/>
              </a:ext>
            </a:extLst>
          </p:cNvPr>
          <p:cNvPicPr>
            <a:picLocks noChangeAspect="1"/>
          </p:cNvPicPr>
          <p:nvPr/>
        </p:nvPicPr>
        <p:blipFill>
          <a:blip r:embed="rId3"/>
          <a:stretch>
            <a:fillRect/>
          </a:stretch>
        </p:blipFill>
        <p:spPr>
          <a:xfrm>
            <a:off x="10228521" y="3955312"/>
            <a:ext cx="6020647" cy="3758473"/>
          </a:xfrm>
          <a:prstGeom prst="rect">
            <a:avLst/>
          </a:prstGeom>
        </p:spPr>
      </p:pic>
      <p:pic>
        <p:nvPicPr>
          <p:cNvPr id="9" name="Picture 8">
            <a:extLst>
              <a:ext uri="{FF2B5EF4-FFF2-40B4-BE49-F238E27FC236}">
                <a16:creationId xmlns:a16="http://schemas.microsoft.com/office/drawing/2014/main" id="{D43D41AF-0BBD-CF79-5FA3-106A59D5E548}"/>
              </a:ext>
            </a:extLst>
          </p:cNvPr>
          <p:cNvPicPr>
            <a:picLocks noChangeAspect="1"/>
          </p:cNvPicPr>
          <p:nvPr/>
        </p:nvPicPr>
        <p:blipFill>
          <a:blip r:embed="rId4"/>
          <a:stretch>
            <a:fillRect/>
          </a:stretch>
        </p:blipFill>
        <p:spPr>
          <a:xfrm>
            <a:off x="10228521" y="382773"/>
            <a:ext cx="5548055" cy="3572539"/>
          </a:xfrm>
          <a:prstGeom prst="rect">
            <a:avLst/>
          </a:prstGeom>
        </p:spPr>
      </p:pic>
      <p:sp>
        <p:nvSpPr>
          <p:cNvPr id="11" name="TextBox 10">
            <a:extLst>
              <a:ext uri="{FF2B5EF4-FFF2-40B4-BE49-F238E27FC236}">
                <a16:creationId xmlns:a16="http://schemas.microsoft.com/office/drawing/2014/main" id="{595312EE-5611-96E3-56B5-93CABB28B3E3}"/>
              </a:ext>
            </a:extLst>
          </p:cNvPr>
          <p:cNvSpPr txBox="1"/>
          <p:nvPr/>
        </p:nvSpPr>
        <p:spPr>
          <a:xfrm>
            <a:off x="927100" y="399786"/>
            <a:ext cx="8272130"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B7446881-D6C4-24C8-8410-5570691E06DB}"/>
              </a:ext>
            </a:extLst>
          </p:cNvPr>
          <p:cNvSpPr txBox="1"/>
          <p:nvPr/>
        </p:nvSpPr>
        <p:spPr>
          <a:xfrm>
            <a:off x="1035523" y="1830215"/>
            <a:ext cx="8130540" cy="3139321"/>
          </a:xfrm>
          <a:prstGeom prst="rect">
            <a:avLst/>
          </a:prstGeom>
          <a:noFill/>
        </p:spPr>
        <p:txBody>
          <a:bodyPr wrap="square">
            <a:spAutoFit/>
          </a:bodyPr>
          <a:lstStyle/>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Distribution of Product Price Most products are priced below ₹50,000.Price distribution is right-skewed — few high-priced products.</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Indicates majority of products are affordable, with only a few premium ones.</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Distribution of Product Rating Most ratings fall between 4.0 and 4.8.Rating distribution is left-skewed — majority are highly rated.</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Suggests good product quality and high customer satisfaction.</a:t>
            </a:r>
          </a:p>
        </p:txBody>
      </p:sp>
      <p:pic>
        <p:nvPicPr>
          <p:cNvPr id="2" name="Picture 1">
            <a:extLst>
              <a:ext uri="{FF2B5EF4-FFF2-40B4-BE49-F238E27FC236}">
                <a16:creationId xmlns:a16="http://schemas.microsoft.com/office/drawing/2014/main" id="{1030FD1F-FB6C-173C-BC25-311BFA2B4EC8}"/>
              </a:ext>
            </a:extLst>
          </p:cNvPr>
          <p:cNvPicPr>
            <a:picLocks noChangeAspect="1"/>
          </p:cNvPicPr>
          <p:nvPr/>
        </p:nvPicPr>
        <p:blipFill>
          <a:blip r:embed="rId5"/>
          <a:stretch>
            <a:fillRect/>
          </a:stretch>
        </p:blipFill>
        <p:spPr>
          <a:xfrm>
            <a:off x="13099311" y="7713786"/>
            <a:ext cx="2955852" cy="1260092"/>
          </a:xfrm>
          <a:prstGeom prst="rect">
            <a:avLst/>
          </a:prstGeom>
        </p:spPr>
      </p:pic>
      <p:sp>
        <p:nvSpPr>
          <p:cNvPr id="3" name="Rounded Rectangle 4">
            <a:extLst>
              <a:ext uri="{FF2B5EF4-FFF2-40B4-BE49-F238E27FC236}">
                <a16:creationId xmlns:a16="http://schemas.microsoft.com/office/drawing/2014/main" id="{2BB25BE2-A6CC-F59F-7AA2-8D8522EAD63D}"/>
              </a:ext>
            </a:extLst>
          </p:cNvPr>
          <p:cNvSpPr/>
          <p:nvPr/>
        </p:nvSpPr>
        <p:spPr>
          <a:xfrm>
            <a:off x="1035523" y="1060774"/>
            <a:ext cx="5548055"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2594461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C6DC5-F079-8A3D-A09E-E03B2DBCEFF0}"/>
              </a:ext>
            </a:extLst>
          </p:cNvPr>
          <p:cNvPicPr>
            <a:picLocks noChangeAspect="1"/>
          </p:cNvPicPr>
          <p:nvPr/>
        </p:nvPicPr>
        <p:blipFill>
          <a:blip r:embed="rId2"/>
          <a:stretch>
            <a:fillRect/>
          </a:stretch>
        </p:blipFill>
        <p:spPr>
          <a:xfrm>
            <a:off x="8751570" y="1766821"/>
            <a:ext cx="7019925" cy="5353050"/>
          </a:xfrm>
          <a:prstGeom prst="rect">
            <a:avLst/>
          </a:prstGeom>
        </p:spPr>
      </p:pic>
      <p:sp>
        <p:nvSpPr>
          <p:cNvPr id="9" name="TextBox 8">
            <a:extLst>
              <a:ext uri="{FF2B5EF4-FFF2-40B4-BE49-F238E27FC236}">
                <a16:creationId xmlns:a16="http://schemas.microsoft.com/office/drawing/2014/main" id="{ADCB6AE9-B9A3-7383-8658-EE65E4F4D8DC}"/>
              </a:ext>
            </a:extLst>
          </p:cNvPr>
          <p:cNvSpPr txBox="1"/>
          <p:nvPr/>
        </p:nvSpPr>
        <p:spPr>
          <a:xfrm>
            <a:off x="927100" y="1872558"/>
            <a:ext cx="8130540" cy="2585323"/>
          </a:xfrm>
          <a:prstGeom prst="rect">
            <a:avLst/>
          </a:prstGeom>
          <a:noFill/>
        </p:spPr>
        <p:txBody>
          <a:bodyPr wrap="square">
            <a:spAutoFit/>
          </a:bodyPr>
          <a:lstStyle/>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Average Rating by Category This bar chart shows the average customer rating for each product category — Laptop, Mobile, and Tablet. </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All categories have high ratings (around 4 to 4.5), indicating overall customer satisfaction.</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IN" dirty="0">
                <a:latin typeface="Poppins" panose="00000500000000000000" pitchFamily="2" charset="0"/>
                <a:cs typeface="Poppins" panose="00000500000000000000" pitchFamily="2" charset="0"/>
              </a:rPr>
              <a:t>Tablets have the highest average rating, followed by Mobiles and then Laptops.</a:t>
            </a:r>
          </a:p>
        </p:txBody>
      </p:sp>
      <p:sp>
        <p:nvSpPr>
          <p:cNvPr id="11" name="TextBox 10">
            <a:extLst>
              <a:ext uri="{FF2B5EF4-FFF2-40B4-BE49-F238E27FC236}">
                <a16:creationId xmlns:a16="http://schemas.microsoft.com/office/drawing/2014/main" id="{11AAEE42-7D64-5181-9AAB-0B81A94FEF02}"/>
              </a:ext>
            </a:extLst>
          </p:cNvPr>
          <p:cNvSpPr txBox="1"/>
          <p:nvPr/>
        </p:nvSpPr>
        <p:spPr>
          <a:xfrm>
            <a:off x="902970" y="444730"/>
            <a:ext cx="8130540"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49482826-777B-89B1-0F6D-4DEDBE6B887D}"/>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3" name="Rounded Rectangle 4">
            <a:extLst>
              <a:ext uri="{FF2B5EF4-FFF2-40B4-BE49-F238E27FC236}">
                <a16:creationId xmlns:a16="http://schemas.microsoft.com/office/drawing/2014/main" id="{8B0F72CA-FA7F-FF70-0250-82498B404523}"/>
              </a:ext>
            </a:extLst>
          </p:cNvPr>
          <p:cNvSpPr/>
          <p:nvPr/>
        </p:nvSpPr>
        <p:spPr>
          <a:xfrm>
            <a:off x="927100" y="1168452"/>
            <a:ext cx="547497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3794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FDB15F-B66E-A3E1-4C54-C7196A621A81}"/>
              </a:ext>
            </a:extLst>
          </p:cNvPr>
          <p:cNvSpPr txBox="1"/>
          <p:nvPr/>
        </p:nvSpPr>
        <p:spPr>
          <a:xfrm>
            <a:off x="927100" y="555901"/>
            <a:ext cx="8130540"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pic>
        <p:nvPicPr>
          <p:cNvPr id="5" name="Picture 4">
            <a:extLst>
              <a:ext uri="{FF2B5EF4-FFF2-40B4-BE49-F238E27FC236}">
                <a16:creationId xmlns:a16="http://schemas.microsoft.com/office/drawing/2014/main" id="{0F5D7648-094E-1A96-AC27-12BED3EC1F48}"/>
              </a:ext>
            </a:extLst>
          </p:cNvPr>
          <p:cNvPicPr>
            <a:picLocks noChangeAspect="1"/>
          </p:cNvPicPr>
          <p:nvPr/>
        </p:nvPicPr>
        <p:blipFill>
          <a:blip r:embed="rId2"/>
          <a:stretch>
            <a:fillRect/>
          </a:stretch>
        </p:blipFill>
        <p:spPr>
          <a:xfrm>
            <a:off x="9985057" y="1661160"/>
            <a:ext cx="6270943" cy="4215765"/>
          </a:xfrm>
          <a:prstGeom prst="rect">
            <a:avLst/>
          </a:prstGeom>
        </p:spPr>
      </p:pic>
      <p:sp>
        <p:nvSpPr>
          <p:cNvPr id="8" name="TextBox 7">
            <a:extLst>
              <a:ext uri="{FF2B5EF4-FFF2-40B4-BE49-F238E27FC236}">
                <a16:creationId xmlns:a16="http://schemas.microsoft.com/office/drawing/2014/main" id="{4AD69A1C-AB9A-7FF5-4C69-6E9F2CCAD7F2}"/>
              </a:ext>
            </a:extLst>
          </p:cNvPr>
          <p:cNvSpPr txBox="1"/>
          <p:nvPr/>
        </p:nvSpPr>
        <p:spPr>
          <a:xfrm>
            <a:off x="1139190" y="1941845"/>
            <a:ext cx="8123274" cy="2862322"/>
          </a:xfrm>
          <a:prstGeom prst="rect">
            <a:avLst/>
          </a:prstGeom>
          <a:noFill/>
        </p:spPr>
        <p:txBody>
          <a:bodyPr wrap="square">
            <a:spAutoFit/>
          </a:bodyPr>
          <a:lstStyle/>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This boxplot shows the </a:t>
            </a:r>
            <a:r>
              <a:rPr lang="en-US" b="1" dirty="0">
                <a:latin typeface="Poppins" panose="00000500000000000000" pitchFamily="2" charset="0"/>
                <a:cs typeface="Poppins" panose="00000500000000000000" pitchFamily="2" charset="0"/>
              </a:rPr>
              <a:t>distribution of product prices</a:t>
            </a:r>
            <a:r>
              <a:rPr lang="en-US" dirty="0">
                <a:latin typeface="Poppins" panose="00000500000000000000" pitchFamily="2" charset="0"/>
                <a:cs typeface="Poppins" panose="00000500000000000000" pitchFamily="2" charset="0"/>
              </a:rPr>
              <a:t> on Flipkart.</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The </a:t>
            </a:r>
            <a:r>
              <a:rPr lang="en-US" b="1" dirty="0">
                <a:latin typeface="Poppins" panose="00000500000000000000" pitchFamily="2" charset="0"/>
                <a:cs typeface="Poppins" panose="00000500000000000000" pitchFamily="2" charset="0"/>
              </a:rPr>
              <a:t>median price</a:t>
            </a:r>
            <a:r>
              <a:rPr lang="en-US" dirty="0">
                <a:latin typeface="Poppins" panose="00000500000000000000" pitchFamily="2" charset="0"/>
                <a:cs typeface="Poppins" panose="00000500000000000000" pitchFamily="2" charset="0"/>
              </a:rPr>
              <a:t> lies around ₹40,000–₹50,000, meaning most products are in the mid-price range.</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The </a:t>
            </a:r>
            <a:r>
              <a:rPr lang="en-US" b="1" dirty="0">
                <a:latin typeface="Poppins" panose="00000500000000000000" pitchFamily="2" charset="0"/>
                <a:cs typeface="Poppins" panose="00000500000000000000" pitchFamily="2" charset="0"/>
              </a:rPr>
              <a:t>box area</a:t>
            </a:r>
            <a:r>
              <a:rPr lang="en-US" dirty="0">
                <a:latin typeface="Poppins" panose="00000500000000000000" pitchFamily="2" charset="0"/>
                <a:cs typeface="Poppins" panose="00000500000000000000" pitchFamily="2" charset="0"/>
              </a:rPr>
              <a:t> represents the interquartile range (middle 50% of prices).</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Overall, most Flipkart products are </a:t>
            </a:r>
            <a:r>
              <a:rPr lang="en-US" b="1" dirty="0">
                <a:latin typeface="Poppins" panose="00000500000000000000" pitchFamily="2" charset="0"/>
                <a:cs typeface="Poppins" panose="00000500000000000000" pitchFamily="2" charset="0"/>
              </a:rPr>
              <a:t>affordable to mid-range</a:t>
            </a:r>
            <a:r>
              <a:rPr lang="en-US" dirty="0">
                <a:latin typeface="Poppins" panose="00000500000000000000" pitchFamily="2" charset="0"/>
                <a:cs typeface="Poppins" panose="00000500000000000000" pitchFamily="2" charset="0"/>
              </a:rPr>
              <a:t>, with a few expensive models increasing the price spread.</a:t>
            </a:r>
            <a:endParaRPr lang="en-IN"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07EE60F6-6377-ADB0-ADFA-D15652E7897B}"/>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4" name="Rounded Rectangle 4">
            <a:extLst>
              <a:ext uri="{FF2B5EF4-FFF2-40B4-BE49-F238E27FC236}">
                <a16:creationId xmlns:a16="http://schemas.microsoft.com/office/drawing/2014/main" id="{0B2DE77A-FF09-0E10-FD03-3D0CB2B2A317}"/>
              </a:ext>
            </a:extLst>
          </p:cNvPr>
          <p:cNvSpPr/>
          <p:nvPr/>
        </p:nvSpPr>
        <p:spPr>
          <a:xfrm>
            <a:off x="927100" y="1250052"/>
            <a:ext cx="5249473" cy="75290"/>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1499028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960E7-76B8-5517-F20E-7BD8D4C4252E}"/>
              </a:ext>
            </a:extLst>
          </p:cNvPr>
          <p:cNvPicPr>
            <a:picLocks noChangeAspect="1"/>
          </p:cNvPicPr>
          <p:nvPr/>
        </p:nvPicPr>
        <p:blipFill>
          <a:blip r:embed="rId2"/>
          <a:stretch>
            <a:fillRect/>
          </a:stretch>
        </p:blipFill>
        <p:spPr>
          <a:xfrm>
            <a:off x="3664585" y="4093683"/>
            <a:ext cx="7817523" cy="3766510"/>
          </a:xfrm>
          <a:prstGeom prst="rect">
            <a:avLst/>
          </a:prstGeom>
        </p:spPr>
      </p:pic>
      <p:sp>
        <p:nvSpPr>
          <p:cNvPr id="5" name="TextBox 4">
            <a:extLst>
              <a:ext uri="{FF2B5EF4-FFF2-40B4-BE49-F238E27FC236}">
                <a16:creationId xmlns:a16="http://schemas.microsoft.com/office/drawing/2014/main" id="{F751D0B7-CB7A-691D-1D3F-CC2300A8DCEE}"/>
              </a:ext>
            </a:extLst>
          </p:cNvPr>
          <p:cNvSpPr txBox="1"/>
          <p:nvPr/>
        </p:nvSpPr>
        <p:spPr>
          <a:xfrm>
            <a:off x="1471827" y="1905160"/>
            <a:ext cx="12302490" cy="1754326"/>
          </a:xfrm>
          <a:prstGeom prst="rect">
            <a:avLst/>
          </a:prstGeom>
          <a:noFill/>
        </p:spPr>
        <p:txBody>
          <a:bodyPr wrap="square">
            <a:spAutoFit/>
          </a:bodyPr>
          <a:lstStyle/>
          <a:p>
            <a:pPr marL="342900" indent="-342900">
              <a:buFont typeface="Arial" panose="020B0604020202020204" pitchFamily="34" charset="0"/>
              <a:buChar char="•"/>
            </a:pPr>
            <a:r>
              <a:rPr lang="en-IN" dirty="0">
                <a:latin typeface="Poppins" panose="00000500000000000000" pitchFamily="2" charset="0"/>
                <a:cs typeface="Poppins" panose="00000500000000000000" pitchFamily="2" charset="0"/>
              </a:rPr>
              <a:t>Product Processor Distribution This bar chart shows the count of products by processor type.</a:t>
            </a:r>
          </a:p>
          <a:p>
            <a:pPr marL="342900" indent="-3429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dirty="0">
                <a:latin typeface="Poppins" panose="00000500000000000000" pitchFamily="2" charset="0"/>
                <a:cs typeface="Poppins" panose="00000500000000000000" pitchFamily="2" charset="0"/>
              </a:rPr>
              <a:t> MediaTek Helio G99 and Apple M1 Chip are the most common processors, with the highest product counts.</a:t>
            </a:r>
          </a:p>
          <a:p>
            <a:pPr marL="342900" indent="-342900">
              <a:buFont typeface="Arial" panose="020B0604020202020204" pitchFamily="34" charset="0"/>
              <a:buChar char="•"/>
            </a:pPr>
            <a:endParaRPr lang="en-IN"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IN" dirty="0">
                <a:latin typeface="Poppins" panose="00000500000000000000" pitchFamily="2" charset="0"/>
                <a:cs typeface="Poppins" panose="00000500000000000000" pitchFamily="2" charset="0"/>
              </a:rPr>
              <a:t>A15 Bionic and Snapdragon series also have significant representation.</a:t>
            </a:r>
          </a:p>
        </p:txBody>
      </p:sp>
      <p:sp>
        <p:nvSpPr>
          <p:cNvPr id="7" name="TextBox 6">
            <a:extLst>
              <a:ext uri="{FF2B5EF4-FFF2-40B4-BE49-F238E27FC236}">
                <a16:creationId xmlns:a16="http://schemas.microsoft.com/office/drawing/2014/main" id="{F06BD7CC-3989-498B-F548-CB080472B1A9}"/>
              </a:ext>
            </a:extLst>
          </p:cNvPr>
          <p:cNvSpPr txBox="1"/>
          <p:nvPr/>
        </p:nvSpPr>
        <p:spPr>
          <a:xfrm>
            <a:off x="927100" y="449881"/>
            <a:ext cx="8130540"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E0D0BBCC-D82D-6F2A-F901-AD430A865E95}"/>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4" name="Rounded Rectangle 4">
            <a:extLst>
              <a:ext uri="{FF2B5EF4-FFF2-40B4-BE49-F238E27FC236}">
                <a16:creationId xmlns:a16="http://schemas.microsoft.com/office/drawing/2014/main" id="{2C9E8E8F-47E6-7BF4-8F50-6C1C1AC3C9AA}"/>
              </a:ext>
            </a:extLst>
          </p:cNvPr>
          <p:cNvSpPr/>
          <p:nvPr/>
        </p:nvSpPr>
        <p:spPr>
          <a:xfrm>
            <a:off x="927100" y="1193557"/>
            <a:ext cx="547497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247779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C919A-048B-E7BF-06AE-2D61381549D3}"/>
              </a:ext>
            </a:extLst>
          </p:cNvPr>
          <p:cNvPicPr>
            <a:picLocks noChangeAspect="1"/>
          </p:cNvPicPr>
          <p:nvPr/>
        </p:nvPicPr>
        <p:blipFill>
          <a:blip r:embed="rId2"/>
          <a:stretch>
            <a:fillRect/>
          </a:stretch>
        </p:blipFill>
        <p:spPr>
          <a:xfrm>
            <a:off x="10094569" y="213360"/>
            <a:ext cx="5572152" cy="4130040"/>
          </a:xfrm>
          <a:prstGeom prst="rect">
            <a:avLst/>
          </a:prstGeom>
        </p:spPr>
      </p:pic>
      <p:pic>
        <p:nvPicPr>
          <p:cNvPr id="5" name="Picture 4">
            <a:extLst>
              <a:ext uri="{FF2B5EF4-FFF2-40B4-BE49-F238E27FC236}">
                <a16:creationId xmlns:a16="http://schemas.microsoft.com/office/drawing/2014/main" id="{0FB64E34-786E-6521-0A4A-55DC813AC31B}"/>
              </a:ext>
            </a:extLst>
          </p:cNvPr>
          <p:cNvPicPr>
            <a:picLocks noChangeAspect="1"/>
          </p:cNvPicPr>
          <p:nvPr/>
        </p:nvPicPr>
        <p:blipFill>
          <a:blip r:embed="rId3"/>
          <a:stretch>
            <a:fillRect/>
          </a:stretch>
        </p:blipFill>
        <p:spPr>
          <a:xfrm>
            <a:off x="9936480" y="4461510"/>
            <a:ext cx="5983657" cy="3977086"/>
          </a:xfrm>
          <a:prstGeom prst="rect">
            <a:avLst/>
          </a:prstGeom>
        </p:spPr>
      </p:pic>
      <p:sp>
        <p:nvSpPr>
          <p:cNvPr id="7" name="TextBox 6">
            <a:extLst>
              <a:ext uri="{FF2B5EF4-FFF2-40B4-BE49-F238E27FC236}">
                <a16:creationId xmlns:a16="http://schemas.microsoft.com/office/drawing/2014/main" id="{D32DDC4A-2547-FD7F-190A-0AFC4783F10D}"/>
              </a:ext>
            </a:extLst>
          </p:cNvPr>
          <p:cNvSpPr txBox="1"/>
          <p:nvPr/>
        </p:nvSpPr>
        <p:spPr>
          <a:xfrm>
            <a:off x="933835" y="1888117"/>
            <a:ext cx="8130540" cy="3970318"/>
          </a:xfrm>
          <a:prstGeom prst="rect">
            <a:avLst/>
          </a:prstGeom>
          <a:noFill/>
        </p:spPr>
        <p:txBody>
          <a:bodyPr wrap="square">
            <a:spAutoFit/>
          </a:bodyPr>
          <a:lstStyle/>
          <a:p>
            <a:pPr>
              <a:buNone/>
            </a:pPr>
            <a:r>
              <a:rPr lang="en-US" b="1" dirty="0">
                <a:latin typeface="Poppins" panose="00000500000000000000" pitchFamily="2" charset="0"/>
                <a:cs typeface="Poppins" panose="00000500000000000000" pitchFamily="2" charset="0"/>
              </a:rPr>
              <a:t>1. Product Price vs RAM by Category (Scatter Plot)</a:t>
            </a:r>
          </a:p>
          <a:p>
            <a:pPr>
              <a:buFont typeface="Arial" panose="020B0604020202020204" pitchFamily="34" charset="0"/>
              <a:buChar char="•"/>
            </a:pPr>
            <a:r>
              <a:rPr lang="en-US" dirty="0">
                <a:latin typeface="Poppins" panose="00000500000000000000" pitchFamily="2" charset="0"/>
                <a:cs typeface="Poppins" panose="00000500000000000000" pitchFamily="2" charset="0"/>
              </a:rPr>
              <a:t>This scatter plot shows the relationship between </a:t>
            </a:r>
            <a:r>
              <a:rPr lang="en-US" b="1" dirty="0">
                <a:latin typeface="Poppins" panose="00000500000000000000" pitchFamily="2" charset="0"/>
                <a:cs typeface="Poppins" panose="00000500000000000000" pitchFamily="2" charset="0"/>
              </a:rPr>
              <a:t>RAM size</a:t>
            </a:r>
            <a:r>
              <a:rPr lang="en-US" dirty="0">
                <a:latin typeface="Poppins" panose="00000500000000000000" pitchFamily="2" charset="0"/>
                <a:cs typeface="Poppins" panose="00000500000000000000" pitchFamily="2" charset="0"/>
              </a:rPr>
              <a:t> and </a:t>
            </a:r>
            <a:r>
              <a:rPr lang="en-US" b="1" dirty="0">
                <a:latin typeface="Poppins" panose="00000500000000000000" pitchFamily="2" charset="0"/>
                <a:cs typeface="Poppins" panose="00000500000000000000" pitchFamily="2" charset="0"/>
              </a:rPr>
              <a:t>product price</a:t>
            </a:r>
            <a:r>
              <a:rPr lang="en-US" dirty="0">
                <a:latin typeface="Poppins" panose="00000500000000000000" pitchFamily="2" charset="0"/>
                <a:cs typeface="Poppins" panose="00000500000000000000" pitchFamily="2" charset="0"/>
              </a:rPr>
              <a:t> for different </a:t>
            </a:r>
            <a:r>
              <a:rPr lang="en-US" b="1" dirty="0">
                <a:latin typeface="Poppins" panose="00000500000000000000" pitchFamily="2" charset="0"/>
                <a:cs typeface="Poppins" panose="00000500000000000000" pitchFamily="2" charset="0"/>
              </a:rPr>
              <a:t>categories</a:t>
            </a:r>
            <a:r>
              <a:rPr lang="en-US" dirty="0">
                <a:latin typeface="Poppins" panose="00000500000000000000" pitchFamily="2" charset="0"/>
                <a:cs typeface="Poppins" panose="00000500000000000000" pitchFamily="2" charset="0"/>
              </a:rPr>
              <a:t> (Laptop, Mobile, Tablet).</a:t>
            </a:r>
          </a:p>
          <a:p>
            <a:pPr>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a:buFont typeface="Arial" panose="020B0604020202020204" pitchFamily="34" charset="0"/>
              <a:buChar char="•"/>
            </a:pPr>
            <a:r>
              <a:rPr lang="en-US" dirty="0">
                <a:latin typeface="Poppins" panose="00000500000000000000" pitchFamily="2" charset="0"/>
                <a:cs typeface="Poppins" panose="00000500000000000000" pitchFamily="2" charset="0"/>
              </a:rPr>
              <a:t> RAM capacity usually indicates a higher product price across all categories.</a:t>
            </a:r>
          </a:p>
          <a:p>
            <a:pPr>
              <a:buFont typeface="Arial" panose="020B0604020202020204" pitchFamily="34" charset="0"/>
              <a:buChar char="•"/>
            </a:pPr>
            <a:endParaRPr lang="en-US" dirty="0">
              <a:latin typeface="Poppins" panose="00000500000000000000" pitchFamily="2" charset="0"/>
              <a:cs typeface="Poppins" panose="00000500000000000000" pitchFamily="2" charset="0"/>
            </a:endParaRPr>
          </a:p>
          <a:p>
            <a:r>
              <a:rPr lang="en-US" b="1" dirty="0">
                <a:latin typeface="Poppins" panose="00000500000000000000" pitchFamily="2" charset="0"/>
                <a:cs typeface="Poppins" panose="00000500000000000000" pitchFamily="2" charset="0"/>
              </a:rPr>
              <a:t>2. Price Distribution by Category (Box Plot)</a:t>
            </a:r>
          </a:p>
          <a:p>
            <a:r>
              <a:rPr lang="en-US" dirty="0">
                <a:latin typeface="Poppins" panose="00000500000000000000" pitchFamily="2" charset="0"/>
                <a:cs typeface="Poppins" panose="00000500000000000000" pitchFamily="2" charset="0"/>
              </a:rPr>
              <a:t>This box plot compares </a:t>
            </a:r>
            <a:r>
              <a:rPr lang="en-US" b="1" dirty="0">
                <a:latin typeface="Poppins" panose="00000500000000000000" pitchFamily="2" charset="0"/>
                <a:cs typeface="Poppins" panose="00000500000000000000" pitchFamily="2" charset="0"/>
              </a:rPr>
              <a:t>price variation</a:t>
            </a:r>
            <a:r>
              <a:rPr lang="en-US" dirty="0">
                <a:latin typeface="Poppins" panose="00000500000000000000" pitchFamily="2" charset="0"/>
                <a:cs typeface="Poppins" panose="00000500000000000000" pitchFamily="2" charset="0"/>
              </a:rPr>
              <a:t> across three product categories — </a:t>
            </a:r>
            <a:r>
              <a:rPr lang="en-US" b="1" dirty="0">
                <a:latin typeface="Poppins" panose="00000500000000000000" pitchFamily="2" charset="0"/>
                <a:cs typeface="Poppins" panose="00000500000000000000" pitchFamily="2" charset="0"/>
              </a:rPr>
              <a:t>Laptop</a:t>
            </a:r>
            <a:r>
              <a:rPr lang="en-US" dirty="0">
                <a:latin typeface="Poppins" panose="00000500000000000000" pitchFamily="2" charset="0"/>
                <a:cs typeface="Poppins" panose="00000500000000000000" pitchFamily="2" charset="0"/>
              </a:rPr>
              <a:t>, </a:t>
            </a:r>
            <a:r>
              <a:rPr lang="en-US" b="1" dirty="0">
                <a:latin typeface="Poppins" panose="00000500000000000000" pitchFamily="2" charset="0"/>
                <a:cs typeface="Poppins" panose="00000500000000000000" pitchFamily="2" charset="0"/>
              </a:rPr>
              <a:t>Mobile</a:t>
            </a:r>
            <a:r>
              <a:rPr lang="en-US" dirty="0">
                <a:latin typeface="Poppins" panose="00000500000000000000" pitchFamily="2" charset="0"/>
                <a:cs typeface="Poppins" panose="00000500000000000000" pitchFamily="2" charset="0"/>
              </a:rPr>
              <a:t>, and </a:t>
            </a:r>
            <a:r>
              <a:rPr lang="en-US" b="1" dirty="0">
                <a:latin typeface="Poppins" panose="00000500000000000000" pitchFamily="2" charset="0"/>
                <a:cs typeface="Poppins" panose="00000500000000000000" pitchFamily="2" charset="0"/>
              </a:rPr>
              <a:t>Tablet</a:t>
            </a:r>
            <a:r>
              <a:rPr lang="en-US" dirty="0">
                <a:latin typeface="Poppins" panose="00000500000000000000" pitchFamily="2" charset="0"/>
                <a:cs typeface="Poppins" panose="00000500000000000000" pitchFamily="2" charset="0"/>
              </a:rPr>
              <a:t>.</a:t>
            </a:r>
          </a:p>
          <a:p>
            <a:endParaRPr lang="en-US" dirty="0">
              <a:latin typeface="Poppins" panose="00000500000000000000" pitchFamily="2" charset="0"/>
              <a:cs typeface="Poppins" panose="00000500000000000000" pitchFamily="2" charset="0"/>
            </a:endParaRPr>
          </a:p>
          <a:p>
            <a:pPr>
              <a:buFont typeface="Arial" panose="020B0604020202020204" pitchFamily="34" charset="0"/>
              <a:buChar char="•"/>
            </a:pPr>
            <a:r>
              <a:rPr lang="en-US" dirty="0">
                <a:latin typeface="Poppins" panose="00000500000000000000" pitchFamily="2" charset="0"/>
                <a:cs typeface="Poppins" panose="00000500000000000000" pitchFamily="2" charset="0"/>
              </a:rPr>
              <a:t>Flipkart listings show that </a:t>
            </a:r>
            <a:r>
              <a:rPr lang="en-US" b="1" dirty="0">
                <a:latin typeface="Poppins" panose="00000500000000000000" pitchFamily="2" charset="0"/>
                <a:cs typeface="Poppins" panose="00000500000000000000" pitchFamily="2" charset="0"/>
              </a:rPr>
              <a:t>Laptops and Tablets dominate the premium range</a:t>
            </a:r>
            <a:r>
              <a:rPr lang="en-US" dirty="0">
                <a:latin typeface="Poppins" panose="00000500000000000000" pitchFamily="2" charset="0"/>
                <a:cs typeface="Poppins" panose="00000500000000000000" pitchFamily="2" charset="0"/>
              </a:rPr>
              <a:t>, while </a:t>
            </a:r>
            <a:r>
              <a:rPr lang="en-US" b="1" dirty="0">
                <a:latin typeface="Poppins" panose="00000500000000000000" pitchFamily="2" charset="0"/>
                <a:cs typeface="Poppins" panose="00000500000000000000" pitchFamily="2" charset="0"/>
              </a:rPr>
              <a:t>Mobiles cover the budget segment</a:t>
            </a:r>
            <a:r>
              <a:rPr lang="en-US"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6E6011BF-30F9-72EC-3952-0FB0615FC660}"/>
              </a:ext>
            </a:extLst>
          </p:cNvPr>
          <p:cNvSpPr txBox="1"/>
          <p:nvPr/>
        </p:nvSpPr>
        <p:spPr>
          <a:xfrm>
            <a:off x="933835" y="382494"/>
            <a:ext cx="8125428"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Data Visualization</a:t>
            </a:r>
            <a:endParaRPr lang="en-IN" sz="4400" dirty="0">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B8C03F87-497A-7110-C246-E5CEFDBAD748}"/>
              </a:ext>
            </a:extLst>
          </p:cNvPr>
          <p:cNvPicPr>
            <a:picLocks noChangeAspect="1"/>
          </p:cNvPicPr>
          <p:nvPr/>
        </p:nvPicPr>
        <p:blipFill>
          <a:blip r:embed="rId4"/>
          <a:stretch>
            <a:fillRect/>
          </a:stretch>
        </p:blipFill>
        <p:spPr>
          <a:xfrm>
            <a:off x="13099311" y="8438596"/>
            <a:ext cx="2955852" cy="653391"/>
          </a:xfrm>
          <a:prstGeom prst="rect">
            <a:avLst/>
          </a:prstGeom>
        </p:spPr>
      </p:pic>
      <p:sp>
        <p:nvSpPr>
          <p:cNvPr id="4" name="Rounded Rectangle 4">
            <a:extLst>
              <a:ext uri="{FF2B5EF4-FFF2-40B4-BE49-F238E27FC236}">
                <a16:creationId xmlns:a16="http://schemas.microsoft.com/office/drawing/2014/main" id="{11F39740-D3E2-46FE-F870-A26E040A68CB}"/>
              </a:ext>
            </a:extLst>
          </p:cNvPr>
          <p:cNvSpPr/>
          <p:nvPr/>
        </p:nvSpPr>
        <p:spPr>
          <a:xfrm>
            <a:off x="1041540" y="1106216"/>
            <a:ext cx="547497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68849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6CD1D7-0676-F41E-8880-3E174BFA492F}"/>
              </a:ext>
            </a:extLst>
          </p:cNvPr>
          <p:cNvPicPr>
            <a:picLocks noChangeAspect="1"/>
          </p:cNvPicPr>
          <p:nvPr/>
        </p:nvPicPr>
        <p:blipFill>
          <a:blip r:embed="rId3"/>
          <a:stretch>
            <a:fillRect/>
          </a:stretch>
        </p:blipFill>
        <p:spPr>
          <a:xfrm>
            <a:off x="8681156" y="1203661"/>
            <a:ext cx="6981362" cy="5818028"/>
          </a:xfrm>
          <a:prstGeom prst="rect">
            <a:avLst/>
          </a:prstGeom>
        </p:spPr>
      </p:pic>
      <p:sp>
        <p:nvSpPr>
          <p:cNvPr id="6" name="TextBox 5">
            <a:extLst>
              <a:ext uri="{FF2B5EF4-FFF2-40B4-BE49-F238E27FC236}">
                <a16:creationId xmlns:a16="http://schemas.microsoft.com/office/drawing/2014/main" id="{A6DEFF17-3D11-FCB5-3947-A7D6CEC48992}"/>
              </a:ext>
            </a:extLst>
          </p:cNvPr>
          <p:cNvSpPr txBox="1"/>
          <p:nvPr/>
        </p:nvSpPr>
        <p:spPr>
          <a:xfrm>
            <a:off x="927100" y="1993247"/>
            <a:ext cx="8128000" cy="3416320"/>
          </a:xfrm>
          <a:prstGeom prst="rect">
            <a:avLst/>
          </a:prstGeom>
          <a:noFill/>
        </p:spPr>
        <p:txBody>
          <a:bodyPr wrap="square">
            <a:spAutoFit/>
          </a:bodyPr>
          <a:lstStyle/>
          <a:p>
            <a:pPr>
              <a:buNone/>
            </a:pPr>
            <a:r>
              <a:rPr lang="en-US" sz="2400" b="1" dirty="0">
                <a:latin typeface="Poppins" panose="00000500000000000000" pitchFamily="2" charset="0"/>
                <a:cs typeface="Poppins" panose="00000500000000000000" pitchFamily="2" charset="0"/>
              </a:rPr>
              <a:t>Average Rating by Category (Bivariate Analysis)</a:t>
            </a:r>
          </a:p>
          <a:p>
            <a:pPr>
              <a:buNone/>
            </a:pPr>
            <a:endParaRPr lang="en-US" sz="2400" b="1"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Compares </a:t>
            </a:r>
            <a:r>
              <a:rPr lang="en-US" sz="2400" b="1" dirty="0">
                <a:latin typeface="Poppins" panose="00000500000000000000" pitchFamily="2" charset="0"/>
                <a:cs typeface="Poppins" panose="00000500000000000000" pitchFamily="2" charset="0"/>
              </a:rPr>
              <a:t>Category</a:t>
            </a:r>
            <a:r>
              <a:rPr lang="en-US" sz="2400" dirty="0">
                <a:latin typeface="Poppins" panose="00000500000000000000" pitchFamily="2" charset="0"/>
                <a:cs typeface="Poppins" panose="00000500000000000000" pitchFamily="2" charset="0"/>
              </a:rPr>
              <a:t> and </a:t>
            </a:r>
            <a:r>
              <a:rPr lang="en-US" sz="2400" b="1" dirty="0">
                <a:latin typeface="Poppins" panose="00000500000000000000" pitchFamily="2" charset="0"/>
                <a:cs typeface="Poppins" panose="00000500000000000000" pitchFamily="2" charset="0"/>
              </a:rPr>
              <a:t>Average Rating</a:t>
            </a:r>
            <a:r>
              <a:rPr lang="en-US" sz="2400"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All categories rated between </a:t>
            </a:r>
            <a:r>
              <a:rPr lang="en-US" sz="2400" b="1" dirty="0">
                <a:latin typeface="Poppins" panose="00000500000000000000" pitchFamily="2" charset="0"/>
                <a:cs typeface="Poppins" panose="00000500000000000000" pitchFamily="2" charset="0"/>
              </a:rPr>
              <a:t>4.0–4.5</a:t>
            </a:r>
            <a:r>
              <a:rPr lang="en-US" sz="2400" dirty="0">
                <a:latin typeface="Poppins" panose="00000500000000000000" pitchFamily="2" charset="0"/>
                <a:cs typeface="Poppins" panose="00000500000000000000" pitchFamily="2" charset="0"/>
              </a:rPr>
              <a:t>.</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 Tablets</a:t>
            </a:r>
            <a:r>
              <a:rPr lang="en-US" sz="2400" dirty="0">
                <a:latin typeface="Poppins" panose="00000500000000000000" pitchFamily="2" charset="0"/>
                <a:cs typeface="Poppins" panose="00000500000000000000" pitchFamily="2" charset="0"/>
              </a:rPr>
              <a:t> have the highest ratings.</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Shows overall </a:t>
            </a:r>
            <a:r>
              <a:rPr lang="en-US" sz="2400" b="1" dirty="0">
                <a:latin typeface="Poppins" panose="00000500000000000000" pitchFamily="2" charset="0"/>
                <a:cs typeface="Poppins" panose="00000500000000000000" pitchFamily="2" charset="0"/>
              </a:rPr>
              <a:t>high customer satisfaction</a:t>
            </a:r>
            <a:r>
              <a:rPr lang="en-US" sz="2400" dirty="0">
                <a:latin typeface="Poppins" panose="00000500000000000000" pitchFamily="2" charset="0"/>
                <a:cs typeface="Poppins" panose="00000500000000000000" pitchFamily="2" charset="0"/>
              </a:rPr>
              <a:t>.</a:t>
            </a:r>
          </a:p>
        </p:txBody>
      </p:sp>
      <p:pic>
        <p:nvPicPr>
          <p:cNvPr id="7" name="Picture 6">
            <a:extLst>
              <a:ext uri="{FF2B5EF4-FFF2-40B4-BE49-F238E27FC236}">
                <a16:creationId xmlns:a16="http://schemas.microsoft.com/office/drawing/2014/main" id="{1109C4DA-B861-0F5A-A913-B44AA7AE7735}"/>
              </a:ext>
            </a:extLst>
          </p:cNvPr>
          <p:cNvPicPr>
            <a:picLocks noChangeAspect="1"/>
          </p:cNvPicPr>
          <p:nvPr/>
        </p:nvPicPr>
        <p:blipFill>
          <a:blip r:embed="rId4"/>
          <a:stretch>
            <a:fillRect/>
          </a:stretch>
        </p:blipFill>
        <p:spPr>
          <a:xfrm>
            <a:off x="13099311" y="7931888"/>
            <a:ext cx="2955852" cy="1041989"/>
          </a:xfrm>
          <a:prstGeom prst="rect">
            <a:avLst/>
          </a:prstGeom>
        </p:spPr>
      </p:pic>
    </p:spTree>
    <p:extLst>
      <p:ext uri="{BB962C8B-B14F-4D97-AF65-F5344CB8AC3E}">
        <p14:creationId xmlns:p14="http://schemas.microsoft.com/office/powerpoint/2010/main" val="3745284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65721A-B369-8D7E-79A1-7C6BEE7EADA6}"/>
              </a:ext>
            </a:extLst>
          </p:cNvPr>
          <p:cNvPicPr>
            <a:picLocks noChangeAspect="1"/>
          </p:cNvPicPr>
          <p:nvPr/>
        </p:nvPicPr>
        <p:blipFill>
          <a:blip r:embed="rId2"/>
          <a:stretch>
            <a:fillRect/>
          </a:stretch>
        </p:blipFill>
        <p:spPr>
          <a:xfrm>
            <a:off x="8579556" y="1620115"/>
            <a:ext cx="6111804" cy="5777763"/>
          </a:xfrm>
          <a:prstGeom prst="rect">
            <a:avLst/>
          </a:prstGeom>
        </p:spPr>
      </p:pic>
      <p:sp>
        <p:nvSpPr>
          <p:cNvPr id="4" name="TextBox 3">
            <a:extLst>
              <a:ext uri="{FF2B5EF4-FFF2-40B4-BE49-F238E27FC236}">
                <a16:creationId xmlns:a16="http://schemas.microsoft.com/office/drawing/2014/main" id="{B926A6A6-E126-15E7-7961-9C470E915160}"/>
              </a:ext>
            </a:extLst>
          </p:cNvPr>
          <p:cNvSpPr txBox="1"/>
          <p:nvPr/>
        </p:nvSpPr>
        <p:spPr>
          <a:xfrm>
            <a:off x="927100" y="1909340"/>
            <a:ext cx="8128000" cy="3785652"/>
          </a:xfrm>
          <a:prstGeom prst="rect">
            <a:avLst/>
          </a:prstGeom>
          <a:noFill/>
        </p:spPr>
        <p:txBody>
          <a:bodyPr wrap="square">
            <a:spAutoFit/>
          </a:bodyPr>
          <a:lstStyle/>
          <a:p>
            <a:pPr>
              <a:buNone/>
            </a:pPr>
            <a:r>
              <a:rPr lang="en-US" sz="2400" b="1" dirty="0">
                <a:latin typeface="Poppins" panose="00000500000000000000" pitchFamily="2" charset="0"/>
                <a:cs typeface="Poppins" panose="00000500000000000000" pitchFamily="2" charset="0"/>
              </a:rPr>
              <a:t>Pairwise Relationships (Multivariate Analysis)</a:t>
            </a:r>
          </a:p>
          <a:p>
            <a:pPr>
              <a:buNone/>
            </a:pPr>
            <a:endParaRPr lang="en-US" sz="2400" b="1"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Shows relation among </a:t>
            </a:r>
            <a:r>
              <a:rPr lang="en-US" sz="2400" b="1" dirty="0">
                <a:latin typeface="Poppins" panose="00000500000000000000" pitchFamily="2" charset="0"/>
                <a:cs typeface="Poppins" panose="00000500000000000000" pitchFamily="2" charset="0"/>
              </a:rPr>
              <a:t>Price, Rating, RAM, Battery</a:t>
            </a:r>
            <a:r>
              <a:rPr lang="en-US" sz="2400" dirty="0">
                <a:latin typeface="Poppins" panose="00000500000000000000" pitchFamily="2" charset="0"/>
                <a:cs typeface="Poppins" panose="00000500000000000000" pitchFamily="2" charset="0"/>
              </a:rPr>
              <a:t> by category.</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b="1" dirty="0">
                <a:latin typeface="Poppins" panose="00000500000000000000" pitchFamily="2" charset="0"/>
                <a:cs typeface="Poppins" panose="00000500000000000000" pitchFamily="2" charset="0"/>
              </a:rPr>
              <a:t> Higher RAM → Higher Price</a:t>
            </a:r>
            <a:r>
              <a:rPr lang="en-US" sz="2400" dirty="0">
                <a:latin typeface="Poppins" panose="00000500000000000000" pitchFamily="2" charset="0"/>
                <a:cs typeface="Poppins" panose="00000500000000000000" pitchFamily="2" charset="0"/>
              </a:rPr>
              <a:t> trend visible.</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Ratings stay high across all devices.</a:t>
            </a:r>
          </a:p>
          <a:p>
            <a:pPr>
              <a:buFont typeface="Arial" panose="020B0604020202020204" pitchFamily="34" charset="0"/>
              <a:buChar char="•"/>
            </a:pPr>
            <a:endParaRPr lang="en-US" sz="2400" dirty="0">
              <a:latin typeface="Poppins" panose="00000500000000000000" pitchFamily="2" charset="0"/>
              <a:cs typeface="Poppins" panose="00000500000000000000" pitchFamily="2" charset="0"/>
            </a:endParaRPr>
          </a:p>
          <a:p>
            <a:pPr>
              <a:buFont typeface="Arial" panose="020B0604020202020204" pitchFamily="34" charset="0"/>
              <a:buChar char="•"/>
            </a:pPr>
            <a:r>
              <a:rPr lang="en-US" sz="2400" dirty="0">
                <a:latin typeface="Poppins" panose="00000500000000000000" pitchFamily="2" charset="0"/>
                <a:cs typeface="Poppins" panose="00000500000000000000" pitchFamily="2" charset="0"/>
              </a:rPr>
              <a:t> Useful to study </a:t>
            </a:r>
            <a:r>
              <a:rPr lang="en-US" sz="2400" b="1" dirty="0">
                <a:latin typeface="Poppins" panose="00000500000000000000" pitchFamily="2" charset="0"/>
                <a:cs typeface="Poppins" panose="00000500000000000000" pitchFamily="2" charset="0"/>
              </a:rPr>
              <a:t>multiple variables together</a:t>
            </a:r>
            <a:r>
              <a:rPr lang="en-US" sz="2400" dirty="0">
                <a:latin typeface="Poppins" panose="00000500000000000000" pitchFamily="2" charset="0"/>
                <a:cs typeface="Poppins" panose="00000500000000000000" pitchFamily="2" charset="0"/>
              </a:rPr>
              <a:t>.</a:t>
            </a:r>
          </a:p>
        </p:txBody>
      </p:sp>
      <p:pic>
        <p:nvPicPr>
          <p:cNvPr id="5" name="Picture 4">
            <a:extLst>
              <a:ext uri="{FF2B5EF4-FFF2-40B4-BE49-F238E27FC236}">
                <a16:creationId xmlns:a16="http://schemas.microsoft.com/office/drawing/2014/main" id="{B73629B6-0877-42A7-C98A-AD83A9C7F3A3}"/>
              </a:ext>
            </a:extLst>
          </p:cNvPr>
          <p:cNvPicPr>
            <a:picLocks noChangeAspect="1"/>
          </p:cNvPicPr>
          <p:nvPr/>
        </p:nvPicPr>
        <p:blipFill>
          <a:blip r:embed="rId3"/>
          <a:stretch>
            <a:fillRect/>
          </a:stretch>
        </p:blipFill>
        <p:spPr>
          <a:xfrm>
            <a:off x="13099311" y="7931888"/>
            <a:ext cx="2955852" cy="1041989"/>
          </a:xfrm>
          <a:prstGeom prst="rect">
            <a:avLst/>
          </a:prstGeom>
        </p:spPr>
      </p:pic>
    </p:spTree>
    <p:extLst>
      <p:ext uri="{BB962C8B-B14F-4D97-AF65-F5344CB8AC3E}">
        <p14:creationId xmlns:p14="http://schemas.microsoft.com/office/powerpoint/2010/main" val="385640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CF3A6-05DF-2D2C-8368-4368156AA4AE}"/>
              </a:ext>
            </a:extLst>
          </p:cNvPr>
          <p:cNvSpPr txBox="1"/>
          <p:nvPr/>
        </p:nvSpPr>
        <p:spPr>
          <a:xfrm>
            <a:off x="927100" y="723037"/>
            <a:ext cx="10732770" cy="4893647"/>
          </a:xfrm>
          <a:prstGeom prst="rect">
            <a:avLst/>
          </a:prstGeom>
          <a:noFill/>
        </p:spPr>
        <p:txBody>
          <a:bodyPr wrap="square">
            <a:spAutoFit/>
          </a:bodyPr>
          <a:lstStyle/>
          <a:p>
            <a:pPr>
              <a:buNone/>
            </a:pPr>
            <a:r>
              <a:rPr lang="en-US" sz="2400" b="1" dirty="0">
                <a:latin typeface="Poppins" panose="00000500000000000000" pitchFamily="2" charset="0"/>
                <a:cs typeface="Poppins" panose="00000500000000000000" pitchFamily="2" charset="0"/>
              </a:rPr>
              <a:t>Key Business Questions</a:t>
            </a:r>
          </a:p>
          <a:p>
            <a:pPr>
              <a:buNone/>
            </a:pPr>
            <a:endParaRPr lang="en-US" sz="2400" b="1"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Which </a:t>
            </a:r>
            <a:r>
              <a:rPr lang="en-US" sz="2400" b="1" dirty="0">
                <a:latin typeface="Poppins" panose="00000500000000000000" pitchFamily="2" charset="0"/>
                <a:cs typeface="Poppins" panose="00000500000000000000" pitchFamily="2" charset="0"/>
              </a:rPr>
              <a:t>brands</a:t>
            </a:r>
            <a:r>
              <a:rPr lang="en-US" sz="2400" dirty="0">
                <a:latin typeface="Poppins" panose="00000500000000000000" pitchFamily="2" charset="0"/>
                <a:cs typeface="Poppins" panose="00000500000000000000" pitchFamily="2" charset="0"/>
              </a:rPr>
              <a:t> have the highest number of products listed on Flipkart?</a:t>
            </a:r>
          </a:p>
          <a:p>
            <a:pPr>
              <a:buFont typeface="+mj-lt"/>
              <a:buAutoNum type="arabicPeriod"/>
            </a:pPr>
            <a:endParaRPr lang="en-US" sz="2400"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What is the </a:t>
            </a:r>
            <a:r>
              <a:rPr lang="en-US" sz="2400" b="1" dirty="0">
                <a:latin typeface="Poppins" panose="00000500000000000000" pitchFamily="2" charset="0"/>
                <a:cs typeface="Poppins" panose="00000500000000000000" pitchFamily="2" charset="0"/>
              </a:rPr>
              <a:t>price range</a:t>
            </a:r>
            <a:r>
              <a:rPr lang="en-US" sz="2400" dirty="0">
                <a:latin typeface="Poppins" panose="00000500000000000000" pitchFamily="2" charset="0"/>
                <a:cs typeface="Poppins" panose="00000500000000000000" pitchFamily="2" charset="0"/>
              </a:rPr>
              <a:t> where most products are sold?</a:t>
            </a:r>
          </a:p>
          <a:p>
            <a:pPr>
              <a:buFont typeface="+mj-lt"/>
              <a:buAutoNum type="arabicPeriod"/>
            </a:pPr>
            <a:endParaRPr lang="en-US" sz="2400"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How does </a:t>
            </a:r>
            <a:r>
              <a:rPr lang="en-US" sz="2400" b="1" dirty="0">
                <a:latin typeface="Poppins" panose="00000500000000000000" pitchFamily="2" charset="0"/>
                <a:cs typeface="Poppins" panose="00000500000000000000" pitchFamily="2" charset="0"/>
              </a:rPr>
              <a:t>RAM or storage capacity</a:t>
            </a:r>
            <a:r>
              <a:rPr lang="en-US" sz="2400" dirty="0">
                <a:latin typeface="Poppins" panose="00000500000000000000" pitchFamily="2" charset="0"/>
                <a:cs typeface="Poppins" panose="00000500000000000000" pitchFamily="2" charset="0"/>
              </a:rPr>
              <a:t> affect the </a:t>
            </a:r>
            <a:r>
              <a:rPr lang="en-US" sz="2400" b="1" dirty="0">
                <a:latin typeface="Poppins" panose="00000500000000000000" pitchFamily="2" charset="0"/>
                <a:cs typeface="Poppins" panose="00000500000000000000" pitchFamily="2" charset="0"/>
              </a:rPr>
              <a:t>product price</a:t>
            </a:r>
            <a:r>
              <a:rPr lang="en-US" sz="2400" dirty="0">
                <a:latin typeface="Poppins" panose="00000500000000000000" pitchFamily="2" charset="0"/>
                <a:cs typeface="Poppins" panose="00000500000000000000" pitchFamily="2" charset="0"/>
              </a:rPr>
              <a:t>?</a:t>
            </a:r>
          </a:p>
          <a:p>
            <a:pPr>
              <a:buFont typeface="+mj-lt"/>
              <a:buAutoNum type="arabicPeriod"/>
            </a:pPr>
            <a:endParaRPr lang="en-US" sz="2400"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Which </a:t>
            </a:r>
            <a:r>
              <a:rPr lang="en-US" sz="2400" b="1" dirty="0">
                <a:latin typeface="Poppins" panose="00000500000000000000" pitchFamily="2" charset="0"/>
                <a:cs typeface="Poppins" panose="00000500000000000000" pitchFamily="2" charset="0"/>
              </a:rPr>
              <a:t>category</a:t>
            </a:r>
            <a:r>
              <a:rPr lang="en-US" sz="2400" dirty="0">
                <a:latin typeface="Poppins" panose="00000500000000000000" pitchFamily="2" charset="0"/>
                <a:cs typeface="Poppins" panose="00000500000000000000" pitchFamily="2" charset="0"/>
              </a:rPr>
              <a:t> (Mobile, Laptop, Tablet) receives the </a:t>
            </a:r>
            <a:r>
              <a:rPr lang="en-US" sz="2400" b="1" dirty="0">
                <a:latin typeface="Poppins" panose="00000500000000000000" pitchFamily="2" charset="0"/>
                <a:cs typeface="Poppins" panose="00000500000000000000" pitchFamily="2" charset="0"/>
              </a:rPr>
              <a:t>highest average rating</a:t>
            </a:r>
            <a:r>
              <a:rPr lang="en-US" sz="2400" dirty="0">
                <a:latin typeface="Poppins" panose="00000500000000000000" pitchFamily="2" charset="0"/>
                <a:cs typeface="Poppins" panose="00000500000000000000" pitchFamily="2" charset="0"/>
              </a:rPr>
              <a:t>?</a:t>
            </a:r>
          </a:p>
          <a:p>
            <a:pPr>
              <a:buFont typeface="+mj-lt"/>
              <a:buAutoNum type="arabicPeriod"/>
            </a:pPr>
            <a:endParaRPr lang="en-US" sz="2400" dirty="0">
              <a:latin typeface="Poppins" panose="00000500000000000000" pitchFamily="2" charset="0"/>
              <a:cs typeface="Poppins" panose="00000500000000000000" pitchFamily="2" charset="0"/>
            </a:endParaRPr>
          </a:p>
          <a:p>
            <a:pPr>
              <a:buFont typeface="+mj-lt"/>
              <a:buAutoNum type="arabicPeriod"/>
            </a:pPr>
            <a:r>
              <a:rPr lang="en-US" sz="2400" dirty="0">
                <a:latin typeface="Poppins" panose="00000500000000000000" pitchFamily="2" charset="0"/>
                <a:cs typeface="Poppins" panose="00000500000000000000" pitchFamily="2" charset="0"/>
              </a:rPr>
              <a:t>Is there a </a:t>
            </a:r>
            <a:r>
              <a:rPr lang="en-US" sz="2400" b="1" dirty="0">
                <a:latin typeface="Poppins" panose="00000500000000000000" pitchFamily="2" charset="0"/>
                <a:cs typeface="Poppins" panose="00000500000000000000" pitchFamily="2" charset="0"/>
              </a:rPr>
              <a:t>relationship between price and customer rating</a:t>
            </a:r>
            <a:r>
              <a:rPr lang="en-US" sz="2400" dirty="0">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15717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9684-72C8-FE09-ABF2-8E62015E05DD}"/>
              </a:ext>
            </a:extLst>
          </p:cNvPr>
          <p:cNvSpPr txBox="1">
            <a:spLocks/>
          </p:cNvSpPr>
          <p:nvPr/>
        </p:nvSpPr>
        <p:spPr>
          <a:xfrm>
            <a:off x="531434" y="496831"/>
            <a:ext cx="10515600" cy="99172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Poppins" panose="00000500000000000000" pitchFamily="2" charset="0"/>
                <a:cs typeface="Poppins" panose="00000500000000000000" pitchFamily="2" charset="0"/>
              </a:rPr>
              <a:t>About us:</a:t>
            </a:r>
          </a:p>
        </p:txBody>
      </p:sp>
      <p:sp>
        <p:nvSpPr>
          <p:cNvPr id="3" name="TextBox 2">
            <a:extLst>
              <a:ext uri="{FF2B5EF4-FFF2-40B4-BE49-F238E27FC236}">
                <a16:creationId xmlns:a16="http://schemas.microsoft.com/office/drawing/2014/main" id="{3EF8C3CD-24FE-9A43-F276-4777A20D5AB6}"/>
              </a:ext>
            </a:extLst>
          </p:cNvPr>
          <p:cNvSpPr txBox="1"/>
          <p:nvPr/>
        </p:nvSpPr>
        <p:spPr>
          <a:xfrm>
            <a:off x="531434" y="1453116"/>
            <a:ext cx="14120037" cy="4801314"/>
          </a:xfrm>
          <a:prstGeom prst="rect">
            <a:avLst/>
          </a:prstGeom>
          <a:noFill/>
        </p:spPr>
        <p:txBody>
          <a:bodyPr wrap="square" rtlCol="0">
            <a:spAutoFit/>
          </a:bodyPr>
          <a:lstStyle/>
          <a:p>
            <a:r>
              <a:rPr lang="en-IN" b="1" dirty="0">
                <a:latin typeface="Poppins" panose="00000500000000000000" pitchFamily="2" charset="0"/>
                <a:cs typeface="Poppins" panose="00000500000000000000" pitchFamily="2" charset="0"/>
              </a:rPr>
              <a:t>Grandhi Deekshita</a:t>
            </a:r>
          </a:p>
          <a:p>
            <a:r>
              <a:rPr lang="en-IN" dirty="0" err="1">
                <a:latin typeface="Poppins" panose="00000500000000000000" pitchFamily="2" charset="0"/>
                <a:cs typeface="Poppins" panose="00000500000000000000" pitchFamily="2" charset="0"/>
              </a:rPr>
              <a:t>B.Tech</a:t>
            </a:r>
            <a:r>
              <a:rPr lang="en-IN" dirty="0">
                <a:latin typeface="Poppins" panose="00000500000000000000" pitchFamily="2" charset="0"/>
                <a:cs typeface="Poppins" panose="00000500000000000000" pitchFamily="2" charset="0"/>
              </a:rPr>
              <a:t> ECE Graduate | Data Analytics &amp; Visualization</a:t>
            </a:r>
            <a:br>
              <a:rPr lang="en-IN" dirty="0">
                <a:latin typeface="Poppins" panose="00000500000000000000" pitchFamily="2" charset="0"/>
                <a:cs typeface="Poppins" panose="00000500000000000000" pitchFamily="2" charset="0"/>
              </a:rPr>
            </a:br>
            <a:r>
              <a:rPr lang="en-IN" dirty="0">
                <a:latin typeface="Poppins" panose="00000500000000000000" pitchFamily="2" charset="0"/>
                <a:cs typeface="Poppins" panose="00000500000000000000" pitchFamily="2" charset="0"/>
              </a:rPr>
              <a:t>Skilled in Python, SQL, Web Scraping &amp; EDA</a:t>
            </a:r>
          </a:p>
          <a:p>
            <a:r>
              <a:rPr lang="en-IN" b="1" dirty="0">
                <a:latin typeface="Poppins" panose="00000500000000000000" pitchFamily="2" charset="0"/>
                <a:cs typeface="Poppins" panose="00000500000000000000" pitchFamily="2" charset="0"/>
              </a:rPr>
              <a:t>LinkedIn: https://www.linkedin.com/in/grandhi-deekshita-7a0940251/</a:t>
            </a:r>
            <a:br>
              <a:rPr lang="en-IN" dirty="0">
                <a:latin typeface="Poppins" panose="00000500000000000000" pitchFamily="2" charset="0"/>
                <a:cs typeface="Poppins" panose="00000500000000000000" pitchFamily="2" charset="0"/>
              </a:rPr>
            </a:br>
            <a:r>
              <a:rPr lang="en-IN" b="1" dirty="0">
                <a:latin typeface="Poppins" panose="00000500000000000000" pitchFamily="2" charset="0"/>
                <a:cs typeface="Poppins" panose="00000500000000000000" pitchFamily="2" charset="0"/>
              </a:rPr>
              <a:t>GitHub:</a:t>
            </a:r>
            <a:r>
              <a:rPr lang="en-IN" dirty="0">
                <a:latin typeface="Poppins" panose="00000500000000000000" pitchFamily="2" charset="0"/>
                <a:cs typeface="Poppins" panose="00000500000000000000" pitchFamily="2" charset="0"/>
              </a:rPr>
              <a:t> </a:t>
            </a:r>
            <a:r>
              <a:rPr lang="en-IN" dirty="0">
                <a:latin typeface="Poppins" panose="00000500000000000000" pitchFamily="2" charset="0"/>
                <a:cs typeface="Poppins" panose="00000500000000000000" pitchFamily="2" charset="0"/>
                <a:hlinkClick r:id="rId2"/>
              </a:rPr>
              <a:t>https://github.com/GrandhiDeekshita</a:t>
            </a:r>
            <a:endParaRPr lang="en-IN" dirty="0">
              <a:latin typeface="Poppins" panose="00000500000000000000" pitchFamily="2" charset="0"/>
              <a:cs typeface="Poppins" panose="00000500000000000000" pitchFamily="2" charset="0"/>
            </a:endParaRPr>
          </a:p>
          <a:p>
            <a:endParaRPr lang="en-IN" dirty="0">
              <a:latin typeface="Poppins" panose="00000500000000000000" pitchFamily="2" charset="0"/>
              <a:cs typeface="Poppins" panose="00000500000000000000" pitchFamily="2" charset="0"/>
            </a:endParaRPr>
          </a:p>
          <a:p>
            <a:r>
              <a:rPr lang="en-IN" b="1" dirty="0">
                <a:latin typeface="Poppins" panose="00000500000000000000" pitchFamily="2" charset="0"/>
                <a:cs typeface="Poppins" panose="00000500000000000000" pitchFamily="2" charset="0"/>
              </a:rPr>
              <a:t>Ravipati Harika Priya</a:t>
            </a:r>
          </a:p>
          <a:p>
            <a:r>
              <a:rPr lang="en-IN" dirty="0" err="1">
                <a:latin typeface="Poppins" panose="00000500000000000000" pitchFamily="2" charset="0"/>
                <a:cs typeface="Poppins" panose="00000500000000000000" pitchFamily="2" charset="0"/>
              </a:rPr>
              <a:t>B.Tech</a:t>
            </a:r>
            <a:r>
              <a:rPr lang="en-IN" dirty="0">
                <a:latin typeface="Poppins" panose="00000500000000000000" pitchFamily="2" charset="0"/>
                <a:cs typeface="Poppins" panose="00000500000000000000" pitchFamily="2" charset="0"/>
              </a:rPr>
              <a:t> ECE Graduate | Data Analytics Enthusiast</a:t>
            </a:r>
            <a:br>
              <a:rPr lang="en-IN" dirty="0">
                <a:latin typeface="Poppins" panose="00000500000000000000" pitchFamily="2" charset="0"/>
                <a:cs typeface="Poppins" panose="00000500000000000000" pitchFamily="2" charset="0"/>
              </a:rPr>
            </a:br>
            <a:r>
              <a:rPr lang="en-IN" dirty="0">
                <a:latin typeface="Poppins" panose="00000500000000000000" pitchFamily="2" charset="0"/>
                <a:cs typeface="Poppins" panose="00000500000000000000" pitchFamily="2" charset="0"/>
              </a:rPr>
              <a:t>Interested in data cleaning &amp; exploratory insights.</a:t>
            </a:r>
          </a:p>
          <a:p>
            <a:r>
              <a:rPr lang="en-IN" b="1" dirty="0">
                <a:latin typeface="Poppins" panose="00000500000000000000" pitchFamily="2" charset="0"/>
                <a:cs typeface="Poppins" panose="00000500000000000000" pitchFamily="2" charset="0"/>
              </a:rPr>
              <a:t>LinkedIn: https://www.linkedin.com/in/ravipatiharikapriya/</a:t>
            </a:r>
            <a:br>
              <a:rPr lang="en-IN" dirty="0">
                <a:latin typeface="Poppins" panose="00000500000000000000" pitchFamily="2" charset="0"/>
                <a:cs typeface="Poppins" panose="00000500000000000000" pitchFamily="2" charset="0"/>
              </a:rPr>
            </a:br>
            <a:r>
              <a:rPr lang="en-IN" b="1" dirty="0">
                <a:latin typeface="Poppins" panose="00000500000000000000" pitchFamily="2" charset="0"/>
                <a:cs typeface="Poppins" panose="00000500000000000000" pitchFamily="2" charset="0"/>
              </a:rPr>
              <a:t>GitHub</a:t>
            </a:r>
            <a:r>
              <a:rPr lang="en-IN" dirty="0">
                <a:latin typeface="Poppins" panose="00000500000000000000" pitchFamily="2" charset="0"/>
                <a:cs typeface="Poppins" panose="00000500000000000000" pitchFamily="2" charset="0"/>
              </a:rPr>
              <a:t>: </a:t>
            </a:r>
            <a:r>
              <a:rPr lang="en-IN" u="sng" dirty="0">
                <a:solidFill>
                  <a:schemeClr val="accent1"/>
                </a:solidFill>
                <a:latin typeface="Poppins" panose="00000500000000000000" pitchFamily="2" charset="0"/>
                <a:cs typeface="Poppins" panose="00000500000000000000" pitchFamily="2" charset="0"/>
                <a:hlinkClick r:id="rId3"/>
              </a:rPr>
              <a:t>https://github.com/ravipatiharikapriya.com</a:t>
            </a:r>
            <a:endParaRPr lang="en-IN" u="sng" dirty="0">
              <a:solidFill>
                <a:schemeClr val="accent1"/>
              </a:solidFill>
              <a:latin typeface="Poppins" panose="00000500000000000000" pitchFamily="2" charset="0"/>
              <a:cs typeface="Poppins" panose="00000500000000000000" pitchFamily="2" charset="0"/>
            </a:endParaRPr>
          </a:p>
          <a:p>
            <a:endParaRPr lang="en-IN" u="sng" dirty="0">
              <a:solidFill>
                <a:schemeClr val="accent1"/>
              </a:solidFill>
              <a:latin typeface="Poppins" panose="00000500000000000000" pitchFamily="2" charset="0"/>
              <a:cs typeface="Poppins" panose="00000500000000000000" pitchFamily="2" charset="0"/>
            </a:endParaRPr>
          </a:p>
          <a:p>
            <a:r>
              <a:rPr lang="en-IN" b="1" dirty="0" err="1">
                <a:latin typeface="Poppins" panose="00000500000000000000" pitchFamily="2" charset="0"/>
                <a:cs typeface="Poppins" panose="00000500000000000000" pitchFamily="2" charset="0"/>
              </a:rPr>
              <a:t>Javisetty</a:t>
            </a:r>
            <a:r>
              <a:rPr lang="en-IN" b="1" dirty="0">
                <a:latin typeface="Poppins" panose="00000500000000000000" pitchFamily="2" charset="0"/>
                <a:cs typeface="Poppins" panose="00000500000000000000" pitchFamily="2" charset="0"/>
              </a:rPr>
              <a:t> Vijaya Rani</a:t>
            </a:r>
          </a:p>
          <a:p>
            <a:r>
              <a:rPr lang="en-IN" dirty="0" err="1">
                <a:latin typeface="Poppins" panose="00000500000000000000" pitchFamily="2" charset="0"/>
                <a:cs typeface="Poppins" panose="00000500000000000000" pitchFamily="2" charset="0"/>
              </a:rPr>
              <a:t>B.Tech</a:t>
            </a:r>
            <a:r>
              <a:rPr lang="en-IN" dirty="0">
                <a:latin typeface="Poppins" panose="00000500000000000000" pitchFamily="2" charset="0"/>
                <a:cs typeface="Poppins" panose="00000500000000000000" pitchFamily="2" charset="0"/>
              </a:rPr>
              <a:t> ECE Graduate | Data Analytics Learner</a:t>
            </a:r>
            <a:br>
              <a:rPr lang="en-IN" dirty="0">
                <a:latin typeface="Poppins" panose="00000500000000000000" pitchFamily="2" charset="0"/>
                <a:cs typeface="Poppins" panose="00000500000000000000" pitchFamily="2" charset="0"/>
              </a:rPr>
            </a:br>
            <a:r>
              <a:rPr lang="en-IN" dirty="0">
                <a:latin typeface="Poppins" panose="00000500000000000000" pitchFamily="2" charset="0"/>
                <a:cs typeface="Poppins" panose="00000500000000000000" pitchFamily="2" charset="0"/>
              </a:rPr>
              <a:t>Focused on visualization &amp; trend analysis.</a:t>
            </a:r>
          </a:p>
          <a:p>
            <a:r>
              <a:rPr lang="en-IN" b="1" dirty="0">
                <a:latin typeface="Poppins" panose="00000500000000000000" pitchFamily="2" charset="0"/>
                <a:cs typeface="Poppins" panose="00000500000000000000" pitchFamily="2" charset="0"/>
              </a:rPr>
              <a:t>LinkedIn:</a:t>
            </a:r>
            <a:r>
              <a:rPr lang="en-IN" dirty="0">
                <a:latin typeface="Poppins" panose="00000500000000000000" pitchFamily="2" charset="0"/>
                <a:cs typeface="Poppins" panose="00000500000000000000" pitchFamily="2" charset="0"/>
              </a:rPr>
              <a:t> </a:t>
            </a:r>
            <a:r>
              <a:rPr lang="en-IN" b="1" dirty="0">
                <a:latin typeface="Poppins" panose="00000500000000000000" pitchFamily="2" charset="0"/>
                <a:cs typeface="Poppins" panose="00000500000000000000" pitchFamily="2" charset="0"/>
              </a:rPr>
              <a:t>https://linkedin.com/in/vijaya-rani-javisetty-7a0a532b0</a:t>
            </a:r>
            <a:br>
              <a:rPr lang="en-IN" dirty="0">
                <a:latin typeface="Poppins" panose="00000500000000000000" pitchFamily="2" charset="0"/>
                <a:cs typeface="Poppins" panose="00000500000000000000" pitchFamily="2" charset="0"/>
              </a:rPr>
            </a:br>
            <a:r>
              <a:rPr lang="en-IN" b="1" dirty="0">
                <a:latin typeface="Poppins" panose="00000500000000000000" pitchFamily="2" charset="0"/>
                <a:cs typeface="Poppins" panose="00000500000000000000" pitchFamily="2" charset="0"/>
              </a:rPr>
              <a:t>GitHub</a:t>
            </a:r>
            <a:r>
              <a:rPr lang="en-IN" b="1" dirty="0">
                <a:solidFill>
                  <a:schemeClr val="accent1"/>
                </a:solidFill>
                <a:latin typeface="Poppins" panose="00000500000000000000" pitchFamily="2" charset="0"/>
                <a:cs typeface="Poppins" panose="00000500000000000000" pitchFamily="2" charset="0"/>
              </a:rPr>
              <a:t>: </a:t>
            </a:r>
            <a:r>
              <a:rPr lang="en-IN" u="sng" dirty="0">
                <a:solidFill>
                  <a:schemeClr val="accent1"/>
                </a:solidFill>
                <a:latin typeface="Poppins" panose="00000500000000000000" pitchFamily="2" charset="0"/>
                <a:cs typeface="Poppins" panose="00000500000000000000" pitchFamily="2" charset="0"/>
              </a:rPr>
              <a:t>https://github.com/javisettyvijayarani</a:t>
            </a:r>
            <a:endParaRPr lang="en-IN" u="sng" dirty="0">
              <a:solidFill>
                <a:schemeClr val="accent1"/>
              </a:solidFill>
            </a:endParaRPr>
          </a:p>
        </p:txBody>
      </p:sp>
      <p:pic>
        <p:nvPicPr>
          <p:cNvPr id="4" name="Picture 3">
            <a:extLst>
              <a:ext uri="{FF2B5EF4-FFF2-40B4-BE49-F238E27FC236}">
                <a16:creationId xmlns:a16="http://schemas.microsoft.com/office/drawing/2014/main" id="{2EE6699C-CB5A-D62D-38DE-F66DB7001FF1}"/>
              </a:ext>
            </a:extLst>
          </p:cNvPr>
          <p:cNvPicPr>
            <a:picLocks noChangeAspect="1"/>
          </p:cNvPicPr>
          <p:nvPr/>
        </p:nvPicPr>
        <p:blipFill>
          <a:blip r:embed="rId4"/>
          <a:stretch>
            <a:fillRect/>
          </a:stretch>
        </p:blipFill>
        <p:spPr>
          <a:xfrm>
            <a:off x="13099311" y="7931888"/>
            <a:ext cx="2955852" cy="1041989"/>
          </a:xfrm>
          <a:prstGeom prst="rect">
            <a:avLst/>
          </a:prstGeom>
        </p:spPr>
      </p:pic>
      <p:sp>
        <p:nvSpPr>
          <p:cNvPr id="5" name="Rounded Rectangle 4">
            <a:extLst>
              <a:ext uri="{FF2B5EF4-FFF2-40B4-BE49-F238E27FC236}">
                <a16:creationId xmlns:a16="http://schemas.microsoft.com/office/drawing/2014/main" id="{100B215E-F8A3-479E-ED46-350AEE0772BD}"/>
              </a:ext>
            </a:extLst>
          </p:cNvPr>
          <p:cNvSpPr/>
          <p:nvPr/>
        </p:nvSpPr>
        <p:spPr>
          <a:xfrm>
            <a:off x="677332" y="1183923"/>
            <a:ext cx="2494845"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38647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072443" y="1651953"/>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dirty="0"/>
          </a:p>
        </p:txBody>
      </p:sp>
      <p:pic>
        <p:nvPicPr>
          <p:cNvPr id="3" name="Picture 2" descr="e18c1946-d99b-4ec3-8df7-88e538a48435.png"/>
          <p:cNvPicPr>
            <a:picLocks noChangeAspect="1"/>
          </p:cNvPicPr>
          <p:nvPr/>
        </p:nvPicPr>
        <p:blipFill>
          <a:blip r:embed="rId3"/>
          <a:stretch>
            <a:fillRect/>
          </a:stretch>
        </p:blipFill>
        <p:spPr>
          <a:xfrm>
            <a:off x="1117600" y="1628140"/>
            <a:ext cx="6502400" cy="4064000"/>
          </a:xfrm>
          <a:prstGeom prst="rect">
            <a:avLst/>
          </a:prstGeom>
        </p:spPr>
      </p:pic>
      <p:sp>
        <p:nvSpPr>
          <p:cNvPr id="4" name="TextBox 3"/>
          <p:cNvSpPr txBox="1"/>
          <p:nvPr/>
        </p:nvSpPr>
        <p:spPr>
          <a:xfrm>
            <a:off x="8015111" y="1680069"/>
            <a:ext cx="6731000"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Conclusion</a:t>
            </a:r>
          </a:p>
        </p:txBody>
      </p:sp>
      <p:sp>
        <p:nvSpPr>
          <p:cNvPr id="5" name="Rounded Rectangle 4"/>
          <p:cNvSpPr/>
          <p:nvPr/>
        </p:nvSpPr>
        <p:spPr>
          <a:xfrm flipV="1">
            <a:off x="8116712" y="2181859"/>
            <a:ext cx="3059287"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7823200" y="2284344"/>
            <a:ext cx="8231963" cy="4165499"/>
          </a:xfrm>
          <a:prstGeom prst="rect">
            <a:avLst/>
          </a:prstGeom>
          <a:noFill/>
        </p:spPr>
        <p:txBody>
          <a:bodyPr wrap="square" lIns="0" tIns="0" rIns="0" bIns="0">
            <a:spAutoFit/>
          </a:bodyPr>
          <a:lstStyle/>
          <a:p>
            <a:pPr marL="285750" indent="-285750" algn="l">
              <a:lnSpc>
                <a:spcPct val="126000"/>
              </a:lnSpc>
              <a:buFont typeface="Arial" panose="020B0604020202020204" pitchFamily="34" charset="0"/>
              <a:buChar char="•"/>
              <a:defRPr sz="1800" b="0" i="0">
                <a:solidFill>
                  <a:srgbClr val="374151"/>
                </a:solidFill>
                <a:latin typeface="Poppins"/>
              </a:defRPr>
            </a:pPr>
            <a:r>
              <a:rPr sz="1800" b="0" i="0" dirty="0">
                <a:solidFill>
                  <a:srgbClr val="374151"/>
                </a:solidFill>
                <a:latin typeface="Poppins"/>
              </a:rPr>
              <a:t>T</a:t>
            </a:r>
            <a:r>
              <a:rPr lang="en-IN" sz="1800" b="0" i="0" dirty="0">
                <a:solidFill>
                  <a:srgbClr val="374151"/>
                </a:solidFill>
                <a:latin typeface="Poppins"/>
              </a:rPr>
              <a:t>h</a:t>
            </a:r>
            <a:r>
              <a:rPr sz="1800" b="0" i="0" dirty="0">
                <a:solidFill>
                  <a:srgbClr val="374151"/>
                </a:solidFill>
                <a:latin typeface="Poppins"/>
              </a:rPr>
              <a:t>e Flipkart Web Scraping &amp; EDA project showcases efficient strategies for extracting and cleaning web data, utilizing analytical techniques for enhanced market insights</a:t>
            </a:r>
            <a:r>
              <a:rPr lang="en-IN" sz="1800" b="0" i="0" dirty="0">
                <a:solidFill>
                  <a:srgbClr val="374151"/>
                </a:solidFill>
                <a:latin typeface="Poppins"/>
              </a:rPr>
              <a:t>.</a:t>
            </a:r>
            <a:endParaRPr lang="en-IN" dirty="0">
              <a:solidFill>
                <a:srgbClr val="374151"/>
              </a:solidFill>
              <a:latin typeface="Poppins"/>
            </a:endParaRPr>
          </a:p>
          <a:p>
            <a:pPr marL="285750" indent="-285750">
              <a:lnSpc>
                <a:spcPct val="126000"/>
              </a:lnSpc>
              <a:buFont typeface="Arial" panose="020B0604020202020204" pitchFamily="34" charset="0"/>
              <a:buChar char="•"/>
              <a:defRPr sz="1800" b="0" i="0">
                <a:solidFill>
                  <a:srgbClr val="374151"/>
                </a:solidFill>
                <a:latin typeface="Poppins"/>
              </a:defRPr>
            </a:pPr>
            <a:r>
              <a:rPr lang="en-US" dirty="0"/>
              <a:t>Most products are in the </a:t>
            </a:r>
            <a:r>
              <a:rPr lang="en-US" b="1" dirty="0"/>
              <a:t>mid-range price segment (₹10,000–₹50,000)</a:t>
            </a:r>
            <a:r>
              <a:rPr lang="en-US" dirty="0"/>
              <a:t>, showing high demand for affordable options.</a:t>
            </a:r>
          </a:p>
          <a:p>
            <a:pPr marL="285750" indent="-285750">
              <a:lnSpc>
                <a:spcPct val="126000"/>
              </a:lnSpc>
              <a:buFont typeface="Arial" panose="020B0604020202020204" pitchFamily="34" charset="0"/>
              <a:buChar char="•"/>
              <a:defRPr sz="1800" b="0" i="0">
                <a:solidFill>
                  <a:srgbClr val="374151"/>
                </a:solidFill>
                <a:latin typeface="Poppins"/>
              </a:defRPr>
            </a:pPr>
            <a:r>
              <a:rPr lang="en-US" b="1" dirty="0"/>
              <a:t>Brands like HP, Dell, Samsung, and Redmi</a:t>
            </a:r>
            <a:r>
              <a:rPr lang="en-US" dirty="0"/>
              <a:t> dominate in their respective categories.</a:t>
            </a:r>
          </a:p>
          <a:p>
            <a:pPr marL="285750" indent="-285750">
              <a:lnSpc>
                <a:spcPct val="126000"/>
              </a:lnSpc>
              <a:buFont typeface="Arial" panose="020B0604020202020204" pitchFamily="34" charset="0"/>
              <a:buChar char="•"/>
              <a:defRPr sz="1800" b="0" i="0">
                <a:solidFill>
                  <a:srgbClr val="374151"/>
                </a:solidFill>
                <a:latin typeface="Poppins"/>
              </a:defRPr>
            </a:pPr>
            <a:r>
              <a:rPr lang="en-US" b="1" dirty="0"/>
              <a:t>Tablets</a:t>
            </a:r>
            <a:r>
              <a:rPr lang="en-US" dirty="0"/>
              <a:t> have the </a:t>
            </a:r>
            <a:r>
              <a:rPr lang="en-US" b="1" dirty="0"/>
              <a:t>highest average ratings</a:t>
            </a:r>
            <a:r>
              <a:rPr lang="en-US" dirty="0"/>
              <a:t>, followed by </a:t>
            </a:r>
            <a:r>
              <a:rPr lang="en-US" b="1" dirty="0"/>
              <a:t>Mobiles</a:t>
            </a:r>
            <a:r>
              <a:rPr lang="en-US" dirty="0"/>
              <a:t> and </a:t>
            </a:r>
            <a:r>
              <a:rPr lang="en-US" b="1" dirty="0"/>
              <a:t>Laptops</a:t>
            </a:r>
            <a:r>
              <a:rPr lang="en-US" dirty="0"/>
              <a:t>.</a:t>
            </a:r>
          </a:p>
          <a:p>
            <a:pPr marL="285750" indent="-285750">
              <a:lnSpc>
                <a:spcPct val="126000"/>
              </a:lnSpc>
              <a:buFont typeface="Arial" panose="020B0604020202020204" pitchFamily="34" charset="0"/>
              <a:buChar char="•"/>
              <a:defRPr sz="1800" b="0" i="0">
                <a:solidFill>
                  <a:srgbClr val="374151"/>
                </a:solidFill>
                <a:latin typeface="Poppins"/>
              </a:defRPr>
            </a:pPr>
            <a:r>
              <a:rPr lang="en-US" dirty="0"/>
              <a:t>The analysis highlights how </a:t>
            </a:r>
            <a:r>
              <a:rPr lang="en-US" b="1" dirty="0"/>
              <a:t>Python tools</a:t>
            </a:r>
            <a:r>
              <a:rPr lang="en-US" dirty="0"/>
              <a:t> can turn raw web data into </a:t>
            </a:r>
            <a:r>
              <a:rPr lang="en-US" b="1" dirty="0"/>
              <a:t>useful business insights</a:t>
            </a:r>
            <a:r>
              <a:rPr lang="en-US" dirty="0"/>
              <a:t> about pricing, performance, and customer preferences.</a:t>
            </a:r>
            <a:endParaRPr sz="1800" b="0" i="0" dirty="0">
              <a:solidFill>
                <a:srgbClr val="374151"/>
              </a:solidFill>
              <a:latin typeface="Poppins"/>
            </a:endParaRPr>
          </a:p>
        </p:txBody>
      </p:sp>
      <p:pic>
        <p:nvPicPr>
          <p:cNvPr id="7" name="Picture 6">
            <a:extLst>
              <a:ext uri="{FF2B5EF4-FFF2-40B4-BE49-F238E27FC236}">
                <a16:creationId xmlns:a16="http://schemas.microsoft.com/office/drawing/2014/main" id="{3D10E72C-3E0F-E7C4-188B-028C861A574F}"/>
              </a:ext>
            </a:extLst>
          </p:cNvPr>
          <p:cNvPicPr>
            <a:picLocks noChangeAspect="1"/>
          </p:cNvPicPr>
          <p:nvPr/>
        </p:nvPicPr>
        <p:blipFill>
          <a:blip r:embed="rId4"/>
          <a:stretch>
            <a:fillRect/>
          </a:stretch>
        </p:blipFill>
        <p:spPr>
          <a:xfrm>
            <a:off x="13099311" y="7931888"/>
            <a:ext cx="2955852" cy="104198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025A4-91F4-6979-4934-E425CEC0693B}"/>
              </a:ext>
            </a:extLst>
          </p:cNvPr>
          <p:cNvSpPr txBox="1">
            <a:spLocks/>
          </p:cNvSpPr>
          <p:nvPr/>
        </p:nvSpPr>
        <p:spPr>
          <a:xfrm>
            <a:off x="4845220" y="3647987"/>
            <a:ext cx="6134582" cy="2184956"/>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IN" sz="6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8735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117600" y="1576234"/>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pic>
        <p:nvPicPr>
          <p:cNvPr id="3" name="Picture 2" descr="07a09fc0-1a1b-40ad-aa47-545b19c67b0b.png"/>
          <p:cNvPicPr>
            <a:picLocks noChangeAspect="1"/>
          </p:cNvPicPr>
          <p:nvPr/>
        </p:nvPicPr>
        <p:blipFill>
          <a:blip r:embed="rId3"/>
          <a:stretch>
            <a:fillRect/>
          </a:stretch>
        </p:blipFill>
        <p:spPr>
          <a:xfrm>
            <a:off x="1117600" y="1512711"/>
            <a:ext cx="6502400" cy="4064000"/>
          </a:xfrm>
          <a:prstGeom prst="rect">
            <a:avLst/>
          </a:prstGeom>
        </p:spPr>
      </p:pic>
      <p:sp>
        <p:nvSpPr>
          <p:cNvPr id="4" name="TextBox 3"/>
          <p:cNvSpPr txBox="1"/>
          <p:nvPr/>
        </p:nvSpPr>
        <p:spPr>
          <a:xfrm>
            <a:off x="8534400" y="1778845"/>
            <a:ext cx="6731000" cy="987450"/>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Flipkart Web Scraping &amp; EDA Project</a:t>
            </a:r>
          </a:p>
        </p:txBody>
      </p:sp>
      <p:sp>
        <p:nvSpPr>
          <p:cNvPr id="5" name="Rounded Rectangle 4"/>
          <p:cNvSpPr/>
          <p:nvPr/>
        </p:nvSpPr>
        <p:spPr>
          <a:xfrm>
            <a:off x="8590844" y="2890798"/>
            <a:ext cx="6321777"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8534400" y="3500447"/>
            <a:ext cx="6731000" cy="2071465"/>
          </a:xfrm>
          <a:prstGeom prst="rect">
            <a:avLst/>
          </a:prstGeom>
          <a:noFill/>
        </p:spPr>
        <p:txBody>
          <a:bodyPr wrap="square" lIns="0" tIns="0" rIns="0" bIns="0">
            <a:spAutoFit/>
          </a:bodyPr>
          <a:lstStyle/>
          <a:p>
            <a:pPr algn="just">
              <a:lnSpc>
                <a:spcPct val="126000"/>
              </a:lnSpc>
              <a:defRPr sz="1800" b="0" i="0">
                <a:solidFill>
                  <a:srgbClr val="374151"/>
                </a:solidFill>
                <a:latin typeface="Poppins"/>
              </a:defRPr>
            </a:pPr>
            <a:r>
              <a:rPr sz="1800" b="0" i="0" dirty="0">
                <a:solidFill>
                  <a:srgbClr val="374151"/>
                </a:solidFill>
                <a:latin typeface="Poppins"/>
              </a:rPr>
              <a:t>This project focuses on extracting data of smartphones, laptops, and tablets from Flipkart. It utilizes Python libraries such as Requests and </a:t>
            </a:r>
            <a:r>
              <a:rPr sz="1800" b="0" i="0" dirty="0" err="1">
                <a:solidFill>
                  <a:srgbClr val="374151"/>
                </a:solidFill>
                <a:latin typeface="Poppins"/>
              </a:rPr>
              <a:t>BeautifulSoup</a:t>
            </a:r>
            <a:r>
              <a:rPr sz="1800" b="0" i="0" dirty="0">
                <a:solidFill>
                  <a:srgbClr val="374151"/>
                </a:solidFill>
                <a:latin typeface="Poppins"/>
              </a:rPr>
              <a:t> for web scraping, followed by data cleaning to organize unstructured information into a structured format. Subsequent exploratory data analysis (EDA) aids in uncovering insights.</a:t>
            </a:r>
          </a:p>
        </p:txBody>
      </p:sp>
      <p:sp>
        <p:nvSpPr>
          <p:cNvPr id="9" name="TextBox 8"/>
          <p:cNvSpPr txBox="1"/>
          <p:nvPr/>
        </p:nvSpPr>
        <p:spPr>
          <a:xfrm>
            <a:off x="9029700" y="7086600"/>
            <a:ext cx="292100" cy="304800"/>
          </a:xfrm>
          <a:prstGeom prst="rect">
            <a:avLst/>
          </a:prstGeom>
          <a:noFill/>
        </p:spPr>
        <p:txBody>
          <a:bodyPr wrap="square" lIns="0" tIns="0" rIns="0" bIns="0">
            <a:spAutoFit/>
          </a:bodyPr>
          <a:lstStyle/>
          <a:p>
            <a:pPr algn="l">
              <a:defRPr sz="1600" b="1" i="0">
                <a:solidFill>
                  <a:srgbClr val="FFFFFF"/>
                </a:solidFill>
                <a:latin typeface="Poppins"/>
              </a:defRPr>
            </a:pPr>
            <a:r>
              <a:rPr sz="1600" b="1" i="0">
                <a:solidFill>
                  <a:srgbClr val="FFFFFF"/>
                </a:solidFill>
                <a:latin typeface="Poppins"/>
              </a:rPr>
              <a:t>JD</a:t>
            </a:r>
          </a:p>
        </p:txBody>
      </p:sp>
      <p:pic>
        <p:nvPicPr>
          <p:cNvPr id="7" name="Picture 6">
            <a:extLst>
              <a:ext uri="{FF2B5EF4-FFF2-40B4-BE49-F238E27FC236}">
                <a16:creationId xmlns:a16="http://schemas.microsoft.com/office/drawing/2014/main" id="{3CD8338B-1C87-2B77-B602-37E2BBC7CF76}"/>
              </a:ext>
            </a:extLst>
          </p:cNvPr>
          <p:cNvPicPr>
            <a:picLocks noChangeAspect="1"/>
          </p:cNvPicPr>
          <p:nvPr/>
        </p:nvPicPr>
        <p:blipFill>
          <a:blip r:embed="rId4"/>
          <a:stretch>
            <a:fillRect/>
          </a:stretch>
        </p:blipFill>
        <p:spPr>
          <a:xfrm>
            <a:off x="13099311" y="7931888"/>
            <a:ext cx="2955852" cy="10419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117600" y="2336800"/>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pic>
        <p:nvPicPr>
          <p:cNvPr id="3" name="Picture 2" descr="1b5a82dd-087e-4164-b63c-814db5ec26d3.png"/>
          <p:cNvPicPr>
            <a:picLocks noChangeAspect="1"/>
          </p:cNvPicPr>
          <p:nvPr/>
        </p:nvPicPr>
        <p:blipFill>
          <a:blip r:embed="rId3"/>
          <a:stretch>
            <a:fillRect/>
          </a:stretch>
        </p:blipFill>
        <p:spPr>
          <a:xfrm>
            <a:off x="1117600" y="2336800"/>
            <a:ext cx="6502400" cy="4064000"/>
          </a:xfrm>
          <a:prstGeom prst="rect">
            <a:avLst/>
          </a:prstGeom>
        </p:spPr>
      </p:pic>
      <p:sp>
        <p:nvSpPr>
          <p:cNvPr id="4" name="TextBox 3"/>
          <p:cNvSpPr txBox="1"/>
          <p:nvPr/>
        </p:nvSpPr>
        <p:spPr>
          <a:xfrm>
            <a:off x="8534400" y="3124200"/>
            <a:ext cx="6731000"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Our Objectives</a:t>
            </a:r>
          </a:p>
        </p:txBody>
      </p:sp>
      <p:sp>
        <p:nvSpPr>
          <p:cNvPr id="5" name="Rounded Rectangle 4"/>
          <p:cNvSpPr/>
          <p:nvPr/>
        </p:nvSpPr>
        <p:spPr>
          <a:xfrm>
            <a:off x="8568267" y="3603972"/>
            <a:ext cx="4143022"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8534400" y="3835400"/>
            <a:ext cx="6731000" cy="1066800"/>
          </a:xfrm>
          <a:prstGeom prst="rect">
            <a:avLst/>
          </a:prstGeom>
          <a:noFill/>
        </p:spPr>
        <p:txBody>
          <a:bodyPr wrap="square" lIns="0" tIns="0" rIns="0" bIns="0">
            <a:spAutoFit/>
          </a:bodyPr>
          <a:lstStyle/>
          <a:p>
            <a:pPr algn="l">
              <a:lnSpc>
                <a:spcPct val="126000"/>
              </a:lnSpc>
              <a:defRPr sz="1800" b="0" i="0">
                <a:solidFill>
                  <a:srgbClr val="374151"/>
                </a:solidFill>
                <a:latin typeface="Poppins"/>
              </a:defRPr>
            </a:pPr>
            <a:r>
              <a:rPr sz="1800" b="0" i="0" dirty="0">
                <a:solidFill>
                  <a:srgbClr val="374151"/>
                </a:solidFill>
                <a:latin typeface="Poppins"/>
              </a:rPr>
              <a:t>The goal is to systematically gather product details, clean the data, and employ exploratory data analysis (EDA) to uncover valuable insights.</a:t>
            </a:r>
          </a:p>
        </p:txBody>
      </p:sp>
      <p:pic>
        <p:nvPicPr>
          <p:cNvPr id="7" name="Picture 6">
            <a:extLst>
              <a:ext uri="{FF2B5EF4-FFF2-40B4-BE49-F238E27FC236}">
                <a16:creationId xmlns:a16="http://schemas.microsoft.com/office/drawing/2014/main" id="{6EE4C29D-50FD-4295-BA2E-D9D1BD14CEDD}"/>
              </a:ext>
            </a:extLst>
          </p:cNvPr>
          <p:cNvPicPr>
            <a:picLocks noChangeAspect="1"/>
          </p:cNvPicPr>
          <p:nvPr/>
        </p:nvPicPr>
        <p:blipFill>
          <a:blip r:embed="rId4"/>
          <a:stretch>
            <a:fillRect/>
          </a:stretch>
        </p:blipFill>
        <p:spPr>
          <a:xfrm>
            <a:off x="13099311" y="7931888"/>
            <a:ext cx="2955852" cy="10419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117600" y="2336800"/>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4" name="TextBox 3"/>
          <p:cNvSpPr txBox="1"/>
          <p:nvPr/>
        </p:nvSpPr>
        <p:spPr>
          <a:xfrm>
            <a:off x="8534400" y="2565400"/>
            <a:ext cx="6731000"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Project Objectives</a:t>
            </a:r>
          </a:p>
        </p:txBody>
      </p:sp>
      <p:sp>
        <p:nvSpPr>
          <p:cNvPr id="5" name="Rounded Rectangle 4"/>
          <p:cNvSpPr/>
          <p:nvPr/>
        </p:nvSpPr>
        <p:spPr>
          <a:xfrm>
            <a:off x="8534400" y="3078874"/>
            <a:ext cx="5226756"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8534400" y="3373119"/>
            <a:ext cx="6731000" cy="1422400"/>
          </a:xfrm>
          <a:prstGeom prst="rect">
            <a:avLst/>
          </a:prstGeom>
          <a:noFill/>
        </p:spPr>
        <p:txBody>
          <a:bodyPr wrap="square" lIns="0" tIns="0" rIns="0" bIns="0">
            <a:spAutoFit/>
          </a:bodyPr>
          <a:lstStyle/>
          <a:p>
            <a:pPr algn="l">
              <a:lnSpc>
                <a:spcPct val="126000"/>
              </a:lnSpc>
              <a:defRPr sz="1800" b="0" i="0">
                <a:solidFill>
                  <a:srgbClr val="374151"/>
                </a:solidFill>
                <a:latin typeface="Poppins"/>
              </a:defRPr>
            </a:pPr>
            <a:r>
              <a:rPr sz="1800" b="0" i="0" dirty="0">
                <a:solidFill>
                  <a:srgbClr val="374151"/>
                </a:solidFill>
                <a:latin typeface="Poppins"/>
              </a:rPr>
              <a:t>Key objectives include extracting data from Flipkart, data cleaning for analysis, merging datasets of smartphones, laptops, and tablets, and visualizing pricing, brands, and RAM trends.</a:t>
            </a:r>
          </a:p>
        </p:txBody>
      </p:sp>
      <p:pic>
        <p:nvPicPr>
          <p:cNvPr id="9" name="Picture 8">
            <a:extLst>
              <a:ext uri="{FF2B5EF4-FFF2-40B4-BE49-F238E27FC236}">
                <a16:creationId xmlns:a16="http://schemas.microsoft.com/office/drawing/2014/main" id="{AE73DE3E-34E2-A299-E126-773625D95635}"/>
              </a:ext>
            </a:extLst>
          </p:cNvPr>
          <p:cNvPicPr>
            <a:picLocks noChangeAspect="1"/>
          </p:cNvPicPr>
          <p:nvPr/>
        </p:nvPicPr>
        <p:blipFill>
          <a:blip r:embed="rId3"/>
          <a:stretch>
            <a:fillRect/>
          </a:stretch>
        </p:blipFill>
        <p:spPr>
          <a:xfrm>
            <a:off x="412044" y="1396999"/>
            <a:ext cx="7505702" cy="5003801"/>
          </a:xfrm>
          <a:prstGeom prst="rect">
            <a:avLst/>
          </a:prstGeom>
        </p:spPr>
      </p:pic>
      <p:pic>
        <p:nvPicPr>
          <p:cNvPr id="3" name="Picture 2">
            <a:extLst>
              <a:ext uri="{FF2B5EF4-FFF2-40B4-BE49-F238E27FC236}">
                <a16:creationId xmlns:a16="http://schemas.microsoft.com/office/drawing/2014/main" id="{892C8D29-AEAF-AF65-DA22-0911C5F917CA}"/>
              </a:ext>
            </a:extLst>
          </p:cNvPr>
          <p:cNvPicPr>
            <a:picLocks noChangeAspect="1"/>
          </p:cNvPicPr>
          <p:nvPr/>
        </p:nvPicPr>
        <p:blipFill>
          <a:blip r:embed="rId4"/>
          <a:stretch>
            <a:fillRect/>
          </a:stretch>
        </p:blipFill>
        <p:spPr>
          <a:xfrm>
            <a:off x="13099311" y="7931888"/>
            <a:ext cx="2955852" cy="10419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p:cNvSpPr txBox="1"/>
          <p:nvPr/>
        </p:nvSpPr>
        <p:spPr>
          <a:xfrm>
            <a:off x="1016000" y="930053"/>
            <a:ext cx="8966200" cy="513474"/>
          </a:xfrm>
          <a:prstGeom prst="rect">
            <a:avLst/>
          </a:prstGeom>
          <a:noFill/>
        </p:spPr>
        <p:txBody>
          <a:bodyPr wrap="square" lIns="0" tIns="0" rIns="0" bIns="0">
            <a:spAutoFit/>
          </a:bodyPr>
          <a:lstStyle/>
          <a:p>
            <a:pPr algn="l">
              <a:lnSpc>
                <a:spcPct val="70000"/>
              </a:lnSpc>
              <a:defRPr sz="7200" b="1" i="0">
                <a:solidFill>
                  <a:srgbClr val="111827"/>
                </a:solidFill>
                <a:latin typeface="Poppins"/>
              </a:defRPr>
            </a:pPr>
            <a:r>
              <a:rPr sz="4400" b="1" i="0" dirty="0">
                <a:solidFill>
                  <a:srgbClr val="111827"/>
                </a:solidFill>
                <a:latin typeface="Poppins"/>
              </a:rPr>
              <a:t>Tools Utilized for Data Analysis</a:t>
            </a:r>
          </a:p>
        </p:txBody>
      </p:sp>
      <p:sp>
        <p:nvSpPr>
          <p:cNvPr id="3" name="Rounded Rectangle 2"/>
          <p:cNvSpPr/>
          <p:nvPr/>
        </p:nvSpPr>
        <p:spPr>
          <a:xfrm>
            <a:off x="1219200" y="2563993"/>
            <a:ext cx="609600" cy="609600"/>
          </a:xfrm>
          <a:prstGeom prst="roundRect">
            <a:avLst>
              <a:gd name="adj" fmla="val 5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4" name="TextBox 3"/>
          <p:cNvSpPr txBox="1"/>
          <p:nvPr/>
        </p:nvSpPr>
        <p:spPr>
          <a:xfrm>
            <a:off x="2032000" y="2563993"/>
            <a:ext cx="3124200" cy="7112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Programming Language: Python</a:t>
            </a:r>
          </a:p>
        </p:txBody>
      </p:sp>
      <p:sp>
        <p:nvSpPr>
          <p:cNvPr id="5" name="Rounded Rectangle 4"/>
          <p:cNvSpPr/>
          <p:nvPr/>
        </p:nvSpPr>
        <p:spPr>
          <a:xfrm>
            <a:off x="1145819" y="5939364"/>
            <a:ext cx="609600" cy="609600"/>
          </a:xfrm>
          <a:prstGeom prst="roundRect">
            <a:avLst>
              <a:gd name="adj" fmla="val 5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1958619" y="5939364"/>
            <a:ext cx="3124200" cy="3556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Web Scraping Libraries</a:t>
            </a:r>
          </a:p>
        </p:txBody>
      </p:sp>
      <p:sp>
        <p:nvSpPr>
          <p:cNvPr id="7" name="TextBox 6"/>
          <p:cNvSpPr txBox="1"/>
          <p:nvPr/>
        </p:nvSpPr>
        <p:spPr>
          <a:xfrm>
            <a:off x="1958619" y="6345764"/>
            <a:ext cx="3124200" cy="292100"/>
          </a:xfrm>
          <a:prstGeom prst="rect">
            <a:avLst/>
          </a:prstGeom>
          <a:noFill/>
        </p:spPr>
        <p:txBody>
          <a:bodyPr wrap="square" lIns="0" tIns="0" rIns="0" bIns="0">
            <a:spAutoFit/>
          </a:bodyPr>
          <a:lstStyle/>
          <a:p>
            <a:pPr algn="l">
              <a:defRPr sz="1400" b="0" i="0">
                <a:solidFill>
                  <a:srgbClr val="374151"/>
                </a:solidFill>
                <a:latin typeface="Poppins"/>
              </a:defRPr>
            </a:pPr>
            <a:r>
              <a:rPr sz="1400" b="0" i="0">
                <a:solidFill>
                  <a:srgbClr val="374151"/>
                </a:solidFill>
                <a:latin typeface="Poppins"/>
              </a:rPr>
              <a:t>Requests &amp; BeautifulSoup</a:t>
            </a:r>
          </a:p>
        </p:txBody>
      </p:sp>
      <p:sp>
        <p:nvSpPr>
          <p:cNvPr id="8" name="Rounded Rectangle 7"/>
          <p:cNvSpPr/>
          <p:nvPr/>
        </p:nvSpPr>
        <p:spPr>
          <a:xfrm>
            <a:off x="1219200" y="4037193"/>
            <a:ext cx="609600" cy="609600"/>
          </a:xfrm>
          <a:prstGeom prst="roundRect">
            <a:avLst>
              <a:gd name="adj" fmla="val 5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9" name="TextBox 8"/>
          <p:cNvSpPr txBox="1"/>
          <p:nvPr/>
        </p:nvSpPr>
        <p:spPr>
          <a:xfrm>
            <a:off x="2032000" y="4037193"/>
            <a:ext cx="3124200" cy="711200"/>
          </a:xfrm>
          <a:prstGeom prst="rect">
            <a:avLst/>
          </a:prstGeom>
          <a:noFill/>
        </p:spPr>
        <p:txBody>
          <a:bodyPr wrap="square" lIns="0" tIns="0" rIns="0" bIns="0">
            <a:spAutoFit/>
          </a:bodyPr>
          <a:lstStyle/>
          <a:p>
            <a:pPr algn="l">
              <a:defRPr sz="2000" b="1" i="0">
                <a:solidFill>
                  <a:srgbClr val="111827"/>
                </a:solidFill>
                <a:latin typeface="Poppins"/>
              </a:defRPr>
            </a:pPr>
            <a:r>
              <a:rPr sz="2000" b="1" i="0">
                <a:solidFill>
                  <a:srgbClr val="111827"/>
                </a:solidFill>
                <a:latin typeface="Poppins"/>
              </a:rPr>
              <a:t>Data Manipulation &amp; Visualization</a:t>
            </a:r>
          </a:p>
        </p:txBody>
      </p:sp>
      <p:sp>
        <p:nvSpPr>
          <p:cNvPr id="10" name="TextBox 9"/>
          <p:cNvSpPr txBox="1"/>
          <p:nvPr/>
        </p:nvSpPr>
        <p:spPr>
          <a:xfrm>
            <a:off x="2032000" y="4799193"/>
            <a:ext cx="3124200" cy="584200"/>
          </a:xfrm>
          <a:prstGeom prst="rect">
            <a:avLst/>
          </a:prstGeom>
          <a:noFill/>
        </p:spPr>
        <p:txBody>
          <a:bodyPr wrap="square" lIns="0" tIns="0" rIns="0" bIns="0">
            <a:spAutoFit/>
          </a:bodyPr>
          <a:lstStyle/>
          <a:p>
            <a:pPr algn="l">
              <a:lnSpc>
                <a:spcPct val="133000"/>
              </a:lnSpc>
              <a:defRPr sz="1400" b="0" i="0">
                <a:solidFill>
                  <a:srgbClr val="374151"/>
                </a:solidFill>
                <a:latin typeface="Poppins"/>
              </a:defRPr>
            </a:pPr>
            <a:r>
              <a:rPr sz="1400" b="0" i="0">
                <a:solidFill>
                  <a:srgbClr val="374151"/>
                </a:solidFill>
                <a:latin typeface="Poppins"/>
              </a:rPr>
              <a:t>Pandas, NumPy, Matplotlib, Seaborn</a:t>
            </a:r>
          </a:p>
        </p:txBody>
      </p:sp>
      <p:sp>
        <p:nvSpPr>
          <p:cNvPr id="11" name="Rounded Rectangle 10"/>
          <p:cNvSpPr/>
          <p:nvPr/>
        </p:nvSpPr>
        <p:spPr>
          <a:xfrm>
            <a:off x="10363200" y="2540000"/>
            <a:ext cx="48768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pic>
        <p:nvPicPr>
          <p:cNvPr id="12" name="Picture 11" descr="3c4c3cb4-b767-4560-bc43-c9ec4bc5b96c.png"/>
          <p:cNvPicPr>
            <a:picLocks noChangeAspect="1"/>
          </p:cNvPicPr>
          <p:nvPr/>
        </p:nvPicPr>
        <p:blipFill>
          <a:blip r:embed="rId3"/>
          <a:stretch>
            <a:fillRect/>
          </a:stretch>
        </p:blipFill>
        <p:spPr>
          <a:xfrm>
            <a:off x="7405511" y="2539999"/>
            <a:ext cx="7834489" cy="4560711"/>
          </a:xfrm>
          <a:prstGeom prst="rect">
            <a:avLst/>
          </a:prstGeom>
        </p:spPr>
      </p:pic>
      <p:pic>
        <p:nvPicPr>
          <p:cNvPr id="13" name="Picture 12">
            <a:extLst>
              <a:ext uri="{FF2B5EF4-FFF2-40B4-BE49-F238E27FC236}">
                <a16:creationId xmlns:a16="http://schemas.microsoft.com/office/drawing/2014/main" id="{792B2FAC-9737-95A0-10E0-82A9462A1CC4}"/>
              </a:ext>
            </a:extLst>
          </p:cNvPr>
          <p:cNvPicPr>
            <a:picLocks noChangeAspect="1"/>
          </p:cNvPicPr>
          <p:nvPr/>
        </p:nvPicPr>
        <p:blipFill>
          <a:blip r:embed="rId4"/>
          <a:stretch>
            <a:fillRect/>
          </a:stretch>
        </p:blipFill>
        <p:spPr>
          <a:xfrm>
            <a:off x="13099311" y="7931888"/>
            <a:ext cx="2955852" cy="1041989"/>
          </a:xfrm>
          <a:prstGeom prst="rect">
            <a:avLst/>
          </a:prstGeom>
        </p:spPr>
      </p:pic>
      <p:sp>
        <p:nvSpPr>
          <p:cNvPr id="14" name="Rounded Rectangle 4">
            <a:extLst>
              <a:ext uri="{FF2B5EF4-FFF2-40B4-BE49-F238E27FC236}">
                <a16:creationId xmlns:a16="http://schemas.microsoft.com/office/drawing/2014/main" id="{710369F0-AFBD-3E57-41CD-EF9976A0B240}"/>
              </a:ext>
            </a:extLst>
          </p:cNvPr>
          <p:cNvSpPr/>
          <p:nvPr/>
        </p:nvSpPr>
        <p:spPr>
          <a:xfrm>
            <a:off x="1083734" y="1420668"/>
            <a:ext cx="8703733"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04B6D5-4304-4CCC-E18D-DDEA53A21F10}"/>
              </a:ext>
            </a:extLst>
          </p:cNvPr>
          <p:cNvSpPr txBox="1"/>
          <p:nvPr/>
        </p:nvSpPr>
        <p:spPr>
          <a:xfrm>
            <a:off x="1535430" y="1738373"/>
            <a:ext cx="13247370" cy="3970318"/>
          </a:xfrm>
          <a:prstGeom prst="rect">
            <a:avLst/>
          </a:prstGeom>
          <a:noFill/>
        </p:spPr>
        <p:txBody>
          <a:bodyPr wrap="square">
            <a:spAutoFit/>
          </a:bodyPr>
          <a:lstStyle/>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Flipkart hosts thousands of products with varying </a:t>
            </a:r>
            <a:r>
              <a:rPr lang="en-US" b="1" dirty="0">
                <a:latin typeface="Poppins" panose="00000500000000000000" pitchFamily="2" charset="0"/>
                <a:cs typeface="Poppins" panose="00000500000000000000" pitchFamily="2" charset="0"/>
              </a:rPr>
              <a:t>prices, brands, and specifications</a:t>
            </a:r>
            <a:r>
              <a:rPr lang="en-US" dirty="0">
                <a:latin typeface="Poppins" panose="00000500000000000000" pitchFamily="2" charset="0"/>
                <a:cs typeface="Poppins" panose="00000500000000000000" pitchFamily="2" charset="0"/>
              </a:rPr>
              <a:t>, making it difficult to understand </a:t>
            </a:r>
            <a:r>
              <a:rPr lang="en-US" b="1" dirty="0">
                <a:latin typeface="Poppins" panose="00000500000000000000" pitchFamily="2" charset="0"/>
                <a:cs typeface="Poppins" panose="00000500000000000000" pitchFamily="2" charset="0"/>
              </a:rPr>
              <a:t>market trends</a:t>
            </a:r>
            <a:r>
              <a:rPr lang="en-US" dirty="0">
                <a:latin typeface="Poppins" panose="00000500000000000000" pitchFamily="2" charset="0"/>
                <a:cs typeface="Poppins" panose="00000500000000000000" pitchFamily="2" charset="0"/>
              </a:rPr>
              <a:t> and </a:t>
            </a:r>
            <a:r>
              <a:rPr lang="en-US" b="1" dirty="0">
                <a:latin typeface="Poppins" panose="00000500000000000000" pitchFamily="2" charset="0"/>
                <a:cs typeface="Poppins" panose="00000500000000000000" pitchFamily="2" charset="0"/>
              </a:rPr>
              <a:t>customer preferences</a:t>
            </a:r>
            <a:r>
              <a:rPr lang="en-US" dirty="0">
                <a:latin typeface="Poppins" panose="00000500000000000000" pitchFamily="2" charset="0"/>
                <a:cs typeface="Poppins" panose="00000500000000000000" pitchFamily="2" charset="0"/>
              </a:rPr>
              <a:t>.</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There is no direct way to analyze how factors like </a:t>
            </a:r>
            <a:r>
              <a:rPr lang="en-US" b="1" dirty="0">
                <a:latin typeface="Poppins" panose="00000500000000000000" pitchFamily="2" charset="0"/>
                <a:cs typeface="Poppins" panose="00000500000000000000" pitchFamily="2" charset="0"/>
              </a:rPr>
              <a:t>RAM, storage, brand, and ratings</a:t>
            </a:r>
            <a:r>
              <a:rPr lang="en-US" dirty="0">
                <a:latin typeface="Poppins" panose="00000500000000000000" pitchFamily="2" charset="0"/>
                <a:cs typeface="Poppins" panose="00000500000000000000" pitchFamily="2" charset="0"/>
              </a:rPr>
              <a:t> influence </a:t>
            </a:r>
            <a:r>
              <a:rPr lang="en-US" b="1" dirty="0">
                <a:latin typeface="Poppins" panose="00000500000000000000" pitchFamily="2" charset="0"/>
                <a:cs typeface="Poppins" panose="00000500000000000000" pitchFamily="2" charset="0"/>
              </a:rPr>
              <a:t>product pricing</a:t>
            </a:r>
            <a:r>
              <a:rPr lang="en-US" dirty="0">
                <a:latin typeface="Poppins" panose="00000500000000000000" pitchFamily="2" charset="0"/>
                <a:cs typeface="Poppins" panose="00000500000000000000" pitchFamily="2" charset="0"/>
              </a:rPr>
              <a:t>.</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This project aims to </a:t>
            </a:r>
            <a:r>
              <a:rPr lang="en-US" b="1" dirty="0">
                <a:latin typeface="Poppins" panose="00000500000000000000" pitchFamily="2" charset="0"/>
                <a:cs typeface="Poppins" panose="00000500000000000000" pitchFamily="2" charset="0"/>
              </a:rPr>
              <a:t>collect, clean, and analyze</a:t>
            </a:r>
            <a:r>
              <a:rPr lang="en-US" dirty="0">
                <a:latin typeface="Poppins" panose="00000500000000000000" pitchFamily="2" charset="0"/>
                <a:cs typeface="Poppins" panose="00000500000000000000" pitchFamily="2" charset="0"/>
              </a:rPr>
              <a:t> Flipkart product data to uncover </a:t>
            </a:r>
            <a:r>
              <a:rPr lang="en-US" b="1" dirty="0">
                <a:latin typeface="Poppins" panose="00000500000000000000" pitchFamily="2" charset="0"/>
                <a:cs typeface="Poppins" panose="00000500000000000000" pitchFamily="2" charset="0"/>
              </a:rPr>
              <a:t>valuable insights</a:t>
            </a:r>
            <a:r>
              <a:rPr lang="en-US" dirty="0">
                <a:latin typeface="Poppins" panose="00000500000000000000" pitchFamily="2" charset="0"/>
                <a:cs typeface="Poppins" panose="00000500000000000000" pitchFamily="2" charset="0"/>
              </a:rPr>
              <a:t> about pricing patterns, brand performance, and customer satisfaction.</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Flipkart product details are not directly available in CSV format; the information exists in </a:t>
            </a:r>
            <a:r>
              <a:rPr lang="en-US" b="1" dirty="0">
                <a:latin typeface="Poppins" panose="00000500000000000000" pitchFamily="2" charset="0"/>
                <a:cs typeface="Poppins" panose="00000500000000000000" pitchFamily="2" charset="0"/>
              </a:rPr>
              <a:t>unstructured HTML</a:t>
            </a:r>
            <a:r>
              <a:rPr lang="en-US" dirty="0">
                <a:latin typeface="Poppins" panose="00000500000000000000" pitchFamily="2" charset="0"/>
                <a:cs typeface="Poppins" panose="00000500000000000000" pitchFamily="2" charset="0"/>
              </a:rPr>
              <a:t>, which requires careful web scraping and parsing.</a:t>
            </a:r>
          </a:p>
          <a:p>
            <a:pPr marL="457200" indent="-4572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dirty="0">
                <a:latin typeface="Poppins" panose="00000500000000000000" pitchFamily="2" charset="0"/>
                <a:cs typeface="Poppins" panose="00000500000000000000" pitchFamily="2" charset="0"/>
              </a:rPr>
              <a:t>Different sellers list specifications in different formats (e.g., “8 GB RAM” vs “8GB”), making it difficult to standardize the data for meaningful comparison.</a:t>
            </a:r>
          </a:p>
          <a:p>
            <a:pPr marL="457200" indent="-457200">
              <a:buFont typeface="Arial" panose="020B0604020202020204" pitchFamily="34" charset="0"/>
              <a:buChar char="•"/>
            </a:pPr>
            <a:endParaRPr lang="en-IN"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4191D2B5-DFC1-9595-7595-0157DACA5DC2}"/>
              </a:ext>
            </a:extLst>
          </p:cNvPr>
          <p:cNvSpPr txBox="1"/>
          <p:nvPr/>
        </p:nvSpPr>
        <p:spPr>
          <a:xfrm>
            <a:off x="846808" y="491586"/>
            <a:ext cx="6840926" cy="769441"/>
          </a:xfrm>
          <a:prstGeom prst="rect">
            <a:avLst/>
          </a:prstGeom>
          <a:noFill/>
        </p:spPr>
        <p:txBody>
          <a:bodyPr wrap="square" rtlCol="0">
            <a:spAutoFit/>
          </a:bodyPr>
          <a:lstStyle/>
          <a:p>
            <a:r>
              <a:rPr lang="en-IN" sz="4400" b="1" dirty="0">
                <a:latin typeface="Poppins" panose="00000500000000000000" pitchFamily="2" charset="0"/>
                <a:cs typeface="Poppins" panose="00000500000000000000" pitchFamily="2" charset="0"/>
              </a:rPr>
              <a:t>Problem</a:t>
            </a:r>
            <a:r>
              <a:rPr lang="en-IN" sz="4400" dirty="0">
                <a:latin typeface="Poppins" panose="00000500000000000000" pitchFamily="2" charset="0"/>
                <a:cs typeface="Poppins" panose="00000500000000000000" pitchFamily="2" charset="0"/>
              </a:rPr>
              <a:t> </a:t>
            </a:r>
            <a:r>
              <a:rPr lang="en-IN" sz="4400" b="1" dirty="0">
                <a:latin typeface="Poppins" panose="00000500000000000000" pitchFamily="2" charset="0"/>
                <a:cs typeface="Poppins" panose="00000500000000000000" pitchFamily="2" charset="0"/>
              </a:rPr>
              <a:t>Statement</a:t>
            </a:r>
          </a:p>
        </p:txBody>
      </p:sp>
      <p:sp>
        <p:nvSpPr>
          <p:cNvPr id="2" name="Rounded Rectangle 4">
            <a:extLst>
              <a:ext uri="{FF2B5EF4-FFF2-40B4-BE49-F238E27FC236}">
                <a16:creationId xmlns:a16="http://schemas.microsoft.com/office/drawing/2014/main" id="{6A57CCC3-1512-C6A2-1348-4E099B9252EE}"/>
              </a:ext>
            </a:extLst>
          </p:cNvPr>
          <p:cNvSpPr/>
          <p:nvPr/>
        </p:nvSpPr>
        <p:spPr>
          <a:xfrm>
            <a:off x="927100" y="1223799"/>
            <a:ext cx="565658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4289216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1"/>
          <p:cNvSpPr/>
          <p:nvPr/>
        </p:nvSpPr>
        <p:spPr>
          <a:xfrm>
            <a:off x="1117600" y="1536700"/>
            <a:ext cx="6502400" cy="4064000"/>
          </a:xfrm>
          <a:prstGeom prst="roundRect">
            <a:avLst>
              <a:gd name="adj" fmla="val 5000"/>
            </a:avLst>
          </a:prstGeom>
          <a:solidFill>
            <a:srgbClr val="FFFFFF"/>
          </a:solidFill>
          <a:ln>
            <a:noFill/>
          </a:ln>
          <a:effectLst>
            <a:outerShdw blurRad="190500" dist="127000" dir="9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dirty="0"/>
          </a:p>
        </p:txBody>
      </p:sp>
      <p:sp>
        <p:nvSpPr>
          <p:cNvPr id="4" name="TextBox 3"/>
          <p:cNvSpPr txBox="1"/>
          <p:nvPr/>
        </p:nvSpPr>
        <p:spPr>
          <a:xfrm>
            <a:off x="8128000" y="2990112"/>
            <a:ext cx="7520763" cy="513474"/>
          </a:xfrm>
          <a:prstGeom prst="rect">
            <a:avLst/>
          </a:prstGeom>
          <a:noFill/>
        </p:spPr>
        <p:txBody>
          <a:bodyPr wrap="square" lIns="0" tIns="0" rIns="0" bIns="0">
            <a:spAutoFit/>
          </a:bodyPr>
          <a:lstStyle/>
          <a:p>
            <a:pPr algn="l">
              <a:lnSpc>
                <a:spcPct val="70000"/>
              </a:lnSpc>
              <a:defRPr sz="6000" b="1" i="0">
                <a:solidFill>
                  <a:srgbClr val="111827"/>
                </a:solidFill>
                <a:latin typeface="Poppins"/>
              </a:defRPr>
            </a:pPr>
            <a:r>
              <a:rPr sz="4400" b="1" i="0" dirty="0">
                <a:solidFill>
                  <a:srgbClr val="111827"/>
                </a:solidFill>
                <a:latin typeface="Poppins"/>
              </a:rPr>
              <a:t>Web Scraping Workflow</a:t>
            </a:r>
          </a:p>
        </p:txBody>
      </p:sp>
      <p:sp>
        <p:nvSpPr>
          <p:cNvPr id="5" name="Rounded Rectangle 4"/>
          <p:cNvSpPr/>
          <p:nvPr/>
        </p:nvSpPr>
        <p:spPr>
          <a:xfrm>
            <a:off x="8286042" y="3465126"/>
            <a:ext cx="6731000"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
        <p:nvSpPr>
          <p:cNvPr id="6" name="TextBox 5"/>
          <p:cNvSpPr txBox="1"/>
          <p:nvPr/>
        </p:nvSpPr>
        <p:spPr>
          <a:xfrm>
            <a:off x="8286042" y="3627660"/>
            <a:ext cx="6731000" cy="1422400"/>
          </a:xfrm>
          <a:prstGeom prst="rect">
            <a:avLst/>
          </a:prstGeom>
          <a:noFill/>
        </p:spPr>
        <p:txBody>
          <a:bodyPr wrap="square" lIns="0" tIns="0" rIns="0" bIns="0">
            <a:spAutoFit/>
          </a:bodyPr>
          <a:lstStyle/>
          <a:p>
            <a:pPr algn="l">
              <a:lnSpc>
                <a:spcPct val="126000"/>
              </a:lnSpc>
              <a:defRPr sz="1800" b="0" i="0">
                <a:solidFill>
                  <a:srgbClr val="374151"/>
                </a:solidFill>
                <a:latin typeface="Poppins"/>
              </a:defRPr>
            </a:pPr>
            <a:r>
              <a:rPr sz="1800" b="0" i="0" dirty="0">
                <a:solidFill>
                  <a:srgbClr val="374151"/>
                </a:solidFill>
                <a:latin typeface="Poppins"/>
              </a:rPr>
              <a:t>The process consists of making requests to fetch HTML, parsing with </a:t>
            </a:r>
            <a:r>
              <a:rPr sz="1800" b="0" i="0" dirty="0" err="1">
                <a:solidFill>
                  <a:srgbClr val="374151"/>
                </a:solidFill>
                <a:latin typeface="Poppins"/>
              </a:rPr>
              <a:t>BeautifulSoup</a:t>
            </a:r>
            <a:r>
              <a:rPr sz="1800" b="0" i="0" dirty="0">
                <a:solidFill>
                  <a:srgbClr val="374151"/>
                </a:solidFill>
                <a:latin typeface="Poppins"/>
              </a:rPr>
              <a:t>, and extracting key details like prices, brands, and specs. It also requires looping through multiple pages for thorough data acquisition.</a:t>
            </a:r>
          </a:p>
        </p:txBody>
      </p:sp>
      <p:pic>
        <p:nvPicPr>
          <p:cNvPr id="7" name="Picture 6">
            <a:extLst>
              <a:ext uri="{FF2B5EF4-FFF2-40B4-BE49-F238E27FC236}">
                <a16:creationId xmlns:a16="http://schemas.microsoft.com/office/drawing/2014/main" id="{61CD50A5-691E-0FF1-C72A-8DB16B32BB5C}"/>
              </a:ext>
            </a:extLst>
          </p:cNvPr>
          <p:cNvPicPr>
            <a:picLocks noChangeAspect="1"/>
          </p:cNvPicPr>
          <p:nvPr/>
        </p:nvPicPr>
        <p:blipFill>
          <a:blip r:embed="rId3"/>
          <a:stretch>
            <a:fillRect/>
          </a:stretch>
        </p:blipFill>
        <p:spPr>
          <a:xfrm>
            <a:off x="13099311" y="7931888"/>
            <a:ext cx="2955852" cy="1041989"/>
          </a:xfrm>
          <a:prstGeom prst="rect">
            <a:avLst/>
          </a:prstGeom>
        </p:spPr>
      </p:pic>
      <p:pic>
        <p:nvPicPr>
          <p:cNvPr id="11" name="Picture 10">
            <a:extLst>
              <a:ext uri="{FF2B5EF4-FFF2-40B4-BE49-F238E27FC236}">
                <a16:creationId xmlns:a16="http://schemas.microsoft.com/office/drawing/2014/main" id="{A1E8DCA7-9816-0E1B-F0DE-5F9E7C9D877C}"/>
              </a:ext>
            </a:extLst>
          </p:cNvPr>
          <p:cNvPicPr>
            <a:picLocks noChangeAspect="1"/>
          </p:cNvPicPr>
          <p:nvPr/>
        </p:nvPicPr>
        <p:blipFill>
          <a:blip r:embed="rId4"/>
          <a:stretch>
            <a:fillRect/>
          </a:stretch>
        </p:blipFill>
        <p:spPr>
          <a:xfrm>
            <a:off x="973979" y="1519600"/>
            <a:ext cx="6522300" cy="4348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66C7AE-655B-7228-6A3F-1C32999B5F6E}"/>
              </a:ext>
            </a:extLst>
          </p:cNvPr>
          <p:cNvSpPr txBox="1"/>
          <p:nvPr/>
        </p:nvSpPr>
        <p:spPr>
          <a:xfrm>
            <a:off x="850604" y="533041"/>
            <a:ext cx="8123274" cy="769441"/>
          </a:xfrm>
          <a:prstGeom prst="rect">
            <a:avLst/>
          </a:prstGeom>
          <a:noFill/>
        </p:spPr>
        <p:txBody>
          <a:bodyPr wrap="square">
            <a:spAutoFit/>
          </a:bodyPr>
          <a:lstStyle/>
          <a:p>
            <a:r>
              <a:rPr lang="en-IN" sz="4400" b="1" dirty="0">
                <a:solidFill>
                  <a:schemeClr val="tx1"/>
                </a:solidFill>
                <a:latin typeface="Poppins" panose="00000500000000000000" pitchFamily="2" charset="0"/>
                <a:cs typeface="Poppins" panose="00000500000000000000" pitchFamily="2" charset="0"/>
              </a:rPr>
              <a:t>Web Scraping</a:t>
            </a:r>
            <a:endParaRPr lang="en-IN" sz="44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524B378E-69B2-649E-FB68-47FC14EBE1DD}"/>
              </a:ext>
            </a:extLst>
          </p:cNvPr>
          <p:cNvSpPr txBox="1"/>
          <p:nvPr/>
        </p:nvSpPr>
        <p:spPr>
          <a:xfrm>
            <a:off x="850604" y="1991971"/>
            <a:ext cx="8123274" cy="4062651"/>
          </a:xfrm>
          <a:prstGeom prst="rect">
            <a:avLst/>
          </a:prstGeom>
          <a:noFill/>
        </p:spPr>
        <p:txBody>
          <a:bodyPr wrap="square">
            <a:spAutoFit/>
          </a:bodyPr>
          <a:lstStyle/>
          <a:p>
            <a:pPr marL="342900" indent="-342900">
              <a:buFont typeface="Arial" panose="020B0604020202020204" pitchFamily="34" charset="0"/>
              <a:buChar char="•"/>
            </a:pPr>
            <a:r>
              <a:rPr lang="en-US" b="1" dirty="0">
                <a:latin typeface="Poppins" panose="00000500000000000000" pitchFamily="2" charset="0"/>
                <a:cs typeface="Poppins" panose="00000500000000000000" pitchFamily="2" charset="0"/>
              </a:rPr>
              <a:t>Flipkart’s official website</a:t>
            </a:r>
            <a:r>
              <a:rPr lang="en-US" dirty="0">
                <a:latin typeface="Poppins" panose="00000500000000000000" pitchFamily="2" charset="0"/>
                <a:cs typeface="Poppins" panose="00000500000000000000" pitchFamily="2" charset="0"/>
              </a:rPr>
              <a:t> was selected as the main data source for collecting product information such as </a:t>
            </a:r>
            <a:r>
              <a:rPr lang="en-US" b="1" dirty="0">
                <a:latin typeface="Poppins" panose="00000500000000000000" pitchFamily="2" charset="0"/>
                <a:cs typeface="Poppins" panose="00000500000000000000" pitchFamily="2" charset="0"/>
              </a:rPr>
              <a:t>name, price, brand, RAM/ROM, and ratings</a:t>
            </a:r>
            <a:r>
              <a:rPr lang="en-US" dirty="0">
                <a:latin typeface="Poppins" panose="00000500000000000000" pitchFamily="2" charset="0"/>
                <a:cs typeface="Poppins" panose="00000500000000000000" pitchFamily="2" charset="0"/>
              </a:rPr>
              <a:t> across categories like </a:t>
            </a:r>
            <a:r>
              <a:rPr lang="en-US" b="1" dirty="0">
                <a:latin typeface="Poppins" panose="00000500000000000000" pitchFamily="2" charset="0"/>
                <a:cs typeface="Poppins" panose="00000500000000000000" pitchFamily="2" charset="0"/>
              </a:rPr>
              <a:t>mobiles, laptops, and tablet</a:t>
            </a:r>
            <a:r>
              <a:rPr lang="en-US" dirty="0">
                <a:latin typeface="Poppins" panose="00000500000000000000" pitchFamily="2" charset="0"/>
                <a:cs typeface="Poppins" panose="00000500000000000000" pitchFamily="2" charset="0"/>
              </a:rPr>
              <a:t>.</a:t>
            </a:r>
          </a:p>
          <a:p>
            <a:endParaRPr lang="en-US"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dirty="0">
                <a:latin typeface="Poppins" panose="00000500000000000000" pitchFamily="2" charset="0"/>
                <a:cs typeface="Poppins" panose="00000500000000000000" pitchFamily="2" charset="0"/>
              </a:rPr>
              <a:t>The scraped data was then </a:t>
            </a:r>
            <a:r>
              <a:rPr lang="en-US" b="1" dirty="0">
                <a:latin typeface="Poppins" panose="00000500000000000000" pitchFamily="2" charset="0"/>
                <a:cs typeface="Poppins" panose="00000500000000000000" pitchFamily="2" charset="0"/>
              </a:rPr>
              <a:t>cleaned and stored</a:t>
            </a:r>
            <a:r>
              <a:rPr lang="en-US" dirty="0">
                <a:latin typeface="Poppins" panose="00000500000000000000" pitchFamily="2" charset="0"/>
                <a:cs typeface="Poppins" panose="00000500000000000000" pitchFamily="2" charset="0"/>
              </a:rPr>
              <a:t> in a structured format for further analysis and visualization.</a:t>
            </a:r>
          </a:p>
          <a:p>
            <a:pPr marL="342900" indent="-3429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dirty="0">
                <a:latin typeface="Poppins" panose="00000500000000000000" pitchFamily="2" charset="0"/>
                <a:cs typeface="Poppins" panose="00000500000000000000" pitchFamily="2" charset="0"/>
              </a:rPr>
              <a:t>Used Inspect Element to find data and collected product details from multiple pages automatically.</a:t>
            </a:r>
          </a:p>
          <a:p>
            <a:pPr marL="342900" indent="-342900">
              <a:buFont typeface="Arial" panose="020B0604020202020204" pitchFamily="34" charset="0"/>
              <a:buChar char="•"/>
            </a:pPr>
            <a:endParaRPr lang="en-US" dirty="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dirty="0">
                <a:latin typeface="Poppins" panose="00000500000000000000" pitchFamily="2" charset="0"/>
                <a:cs typeface="Poppins" panose="00000500000000000000" pitchFamily="2" charset="0"/>
              </a:rPr>
              <a:t>Used </a:t>
            </a:r>
            <a:r>
              <a:rPr lang="en-US" dirty="0" err="1">
                <a:latin typeface="Poppins" panose="00000500000000000000" pitchFamily="2" charset="0"/>
                <a:cs typeface="Poppins" panose="00000500000000000000" pitchFamily="2" charset="0"/>
              </a:rPr>
              <a:t>BeautifulSoup</a:t>
            </a:r>
            <a:r>
              <a:rPr lang="en-US" dirty="0">
                <a:latin typeface="Poppins" panose="00000500000000000000" pitchFamily="2" charset="0"/>
                <a:cs typeface="Poppins" panose="00000500000000000000" pitchFamily="2" charset="0"/>
              </a:rPr>
              <a:t> and Requests libraries in Python to extract structured data from the web pages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AD04970-F7F5-82DD-E373-35668EC06C09}"/>
              </a:ext>
            </a:extLst>
          </p:cNvPr>
          <p:cNvPicPr>
            <a:picLocks noChangeAspect="1"/>
          </p:cNvPicPr>
          <p:nvPr/>
        </p:nvPicPr>
        <p:blipFill>
          <a:blip r:embed="rId2"/>
          <a:stretch>
            <a:fillRect/>
          </a:stretch>
        </p:blipFill>
        <p:spPr>
          <a:xfrm>
            <a:off x="9122735" y="793529"/>
            <a:ext cx="6103088" cy="6777037"/>
          </a:xfrm>
          <a:prstGeom prst="rect">
            <a:avLst/>
          </a:prstGeom>
        </p:spPr>
      </p:pic>
      <p:pic>
        <p:nvPicPr>
          <p:cNvPr id="2" name="Picture 1">
            <a:extLst>
              <a:ext uri="{FF2B5EF4-FFF2-40B4-BE49-F238E27FC236}">
                <a16:creationId xmlns:a16="http://schemas.microsoft.com/office/drawing/2014/main" id="{549B2708-4C49-E082-0CC5-27E9B9CE9A10}"/>
              </a:ext>
            </a:extLst>
          </p:cNvPr>
          <p:cNvPicPr>
            <a:picLocks noChangeAspect="1"/>
          </p:cNvPicPr>
          <p:nvPr/>
        </p:nvPicPr>
        <p:blipFill>
          <a:blip r:embed="rId3"/>
          <a:stretch>
            <a:fillRect/>
          </a:stretch>
        </p:blipFill>
        <p:spPr>
          <a:xfrm>
            <a:off x="13099311" y="7931888"/>
            <a:ext cx="2955852" cy="1041989"/>
          </a:xfrm>
          <a:prstGeom prst="rect">
            <a:avLst/>
          </a:prstGeom>
        </p:spPr>
      </p:pic>
      <p:sp>
        <p:nvSpPr>
          <p:cNvPr id="4" name="Rounded Rectangle 4">
            <a:extLst>
              <a:ext uri="{FF2B5EF4-FFF2-40B4-BE49-F238E27FC236}">
                <a16:creationId xmlns:a16="http://schemas.microsoft.com/office/drawing/2014/main" id="{9FCB645F-A07A-3995-49DA-918E8B21B17B}"/>
              </a:ext>
            </a:extLst>
          </p:cNvPr>
          <p:cNvSpPr/>
          <p:nvPr/>
        </p:nvSpPr>
        <p:spPr>
          <a:xfrm>
            <a:off x="927100" y="1196673"/>
            <a:ext cx="3907583" cy="45719"/>
          </a:xfrm>
          <a:prstGeom prst="roundRect">
            <a:avLst>
              <a:gd name="adj" fmla="val 100000"/>
            </a:avLst>
          </a:prstGeom>
          <a:solidFill>
            <a:srgbClr val="9333EA"/>
          </a:solidFill>
          <a:ln>
            <a:noFill/>
          </a:ln>
          <a:effectLst>
            <a:outerShdw>
              <a:srgbClr val="000000">
                <a:alpha val="0"/>
              </a:srgbClr>
            </a:outerShdw>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endParaRPr/>
          </a:p>
        </p:txBody>
      </p:sp>
    </p:spTree>
    <p:extLst>
      <p:ext uri="{BB962C8B-B14F-4D97-AF65-F5344CB8AC3E}">
        <p14:creationId xmlns:p14="http://schemas.microsoft.com/office/powerpoint/2010/main" val="2019483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1482</TotalTime>
  <Words>1797</Words>
  <Application>Microsoft Office PowerPoint</Application>
  <PresentationFormat>Custom</PresentationFormat>
  <Paragraphs>145</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grandhi deekshita</dc:creator>
  <cp:keywords/>
  <dc:description>generated using python-pptx</dc:description>
  <cp:lastModifiedBy>deekshita grandhi</cp:lastModifiedBy>
  <cp:revision>20</cp:revision>
  <dcterms:created xsi:type="dcterms:W3CDTF">2013-01-27T09:14:16Z</dcterms:created>
  <dcterms:modified xsi:type="dcterms:W3CDTF">2025-11-09T08:20:40Z</dcterms:modified>
  <cp:category/>
</cp:coreProperties>
</file>